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9-PPTslide-1,jpg" ContentType="image/jpe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24"/>
  </p:notesMasterIdLst>
  <p:sldIdLst>
    <p:sldId id="264" r:id="rId6"/>
    <p:sldId id="265" r:id="rId7"/>
    <p:sldId id="266" r:id="rId8"/>
    <p:sldId id="267" r:id="rId9"/>
    <p:sldId id="268" r:id="rId10"/>
    <p:sldId id="269" r:id="rId11"/>
    <p:sldId id="277" r:id="rId12"/>
    <p:sldId id="281" r:id="rId13"/>
    <p:sldId id="278" r:id="rId14"/>
    <p:sldId id="279" r:id="rId15"/>
    <p:sldId id="270" r:id="rId16"/>
    <p:sldId id="282" r:id="rId17"/>
    <p:sldId id="280" r:id="rId18"/>
    <p:sldId id="271" r:id="rId19"/>
    <p:sldId id="285" r:id="rId20"/>
    <p:sldId id="275" r:id="rId21"/>
    <p:sldId id="274" r:id="rId22"/>
    <p:sldId id="286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938"/>
    <a:srgbClr val="F78D2F"/>
    <a:srgbClr val="CD0000"/>
    <a:srgbClr val="C30000"/>
    <a:srgbClr val="BB0000"/>
    <a:srgbClr val="4B9DA4"/>
    <a:srgbClr val="3894A4"/>
    <a:srgbClr val="4D949D"/>
    <a:srgbClr val="47868F"/>
    <a:srgbClr val="A4C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1" autoAdjust="0"/>
    <p:restoredTop sz="94656" autoAdjust="0"/>
  </p:normalViewPr>
  <p:slideViewPr>
    <p:cSldViewPr snapToGrid="0" snapToObjects="1">
      <p:cViewPr varScale="1">
        <p:scale>
          <a:sx n="95" d="100"/>
          <a:sy n="95" d="100"/>
        </p:scale>
        <p:origin x="54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easury.qld.gov.au\corporate\Business\IC-Business%20Intelligence\MAIC\Presentations\Injury%20Schemes%20Seminar%202017\Filed%20premium%20history%20non%20ITCE%20and%20ITCE%20from%20200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Allianz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mmm\-yy</c:formatCode>
                <c:ptCount val="8"/>
                <c:pt idx="0">
                  <c:v>42370</c:v>
                </c:pt>
                <c:pt idx="1">
                  <c:v>42461</c:v>
                </c:pt>
                <c:pt idx="2">
                  <c:v>42552</c:v>
                </c:pt>
                <c:pt idx="3">
                  <c:v>42644</c:v>
                </c:pt>
                <c:pt idx="4">
                  <c:v>42736</c:v>
                </c:pt>
                <c:pt idx="5">
                  <c:v>42826</c:v>
                </c:pt>
                <c:pt idx="6">
                  <c:v>42917</c:v>
                </c:pt>
                <c:pt idx="7">
                  <c:v>43009</c:v>
                </c:pt>
              </c:numCache>
            </c:numRef>
          </c:cat>
          <c:val>
            <c:numRef>
              <c:f>Sheet1!$B$2:$B$9</c:f>
              <c:numCache>
                <c:formatCode>[$$-409]#,##0.00</c:formatCode>
                <c:ptCount val="8"/>
                <c:pt idx="0">
                  <c:v>329.6</c:v>
                </c:pt>
                <c:pt idx="1">
                  <c:v>336.6</c:v>
                </c:pt>
                <c:pt idx="2">
                  <c:v>329.6</c:v>
                </c:pt>
                <c:pt idx="3">
                  <c:v>368.6</c:v>
                </c:pt>
                <c:pt idx="4">
                  <c:v>363.6</c:v>
                </c:pt>
                <c:pt idx="5">
                  <c:v>352.6</c:v>
                </c:pt>
                <c:pt idx="6">
                  <c:v>352</c:v>
                </c:pt>
                <c:pt idx="7">
                  <c:v>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D8-4582-B80C-FE4971866C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QBE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mmm\-yy</c:formatCode>
                <c:ptCount val="8"/>
                <c:pt idx="0">
                  <c:v>42370</c:v>
                </c:pt>
                <c:pt idx="1">
                  <c:v>42461</c:v>
                </c:pt>
                <c:pt idx="2">
                  <c:v>42552</c:v>
                </c:pt>
                <c:pt idx="3">
                  <c:v>42644</c:v>
                </c:pt>
                <c:pt idx="4">
                  <c:v>42736</c:v>
                </c:pt>
                <c:pt idx="5">
                  <c:v>42826</c:v>
                </c:pt>
                <c:pt idx="6">
                  <c:v>42917</c:v>
                </c:pt>
                <c:pt idx="7">
                  <c:v>43009</c:v>
                </c:pt>
              </c:numCache>
            </c:numRef>
          </c:cat>
          <c:val>
            <c:numRef>
              <c:f>Sheet1!$C$2:$C$9</c:f>
              <c:numCache>
                <c:formatCode>[$$-409]#,##0.00</c:formatCode>
                <c:ptCount val="8"/>
                <c:pt idx="0">
                  <c:v>329.6</c:v>
                </c:pt>
                <c:pt idx="1">
                  <c:v>336.6</c:v>
                </c:pt>
                <c:pt idx="2">
                  <c:v>329.6</c:v>
                </c:pt>
                <c:pt idx="3">
                  <c:v>368.6</c:v>
                </c:pt>
                <c:pt idx="4">
                  <c:v>368.6</c:v>
                </c:pt>
                <c:pt idx="5">
                  <c:v>352.6</c:v>
                </c:pt>
                <c:pt idx="6">
                  <c:v>352</c:v>
                </c:pt>
                <c:pt idx="7">
                  <c:v>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D8-4582-B80C-FE4971866C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RACQI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mmm\-yy</c:formatCode>
                <c:ptCount val="8"/>
                <c:pt idx="0">
                  <c:v>42370</c:v>
                </c:pt>
                <c:pt idx="1">
                  <c:v>42461</c:v>
                </c:pt>
                <c:pt idx="2">
                  <c:v>42552</c:v>
                </c:pt>
                <c:pt idx="3">
                  <c:v>42644</c:v>
                </c:pt>
                <c:pt idx="4">
                  <c:v>42736</c:v>
                </c:pt>
                <c:pt idx="5">
                  <c:v>42826</c:v>
                </c:pt>
                <c:pt idx="6">
                  <c:v>42917</c:v>
                </c:pt>
                <c:pt idx="7">
                  <c:v>43009</c:v>
                </c:pt>
              </c:numCache>
            </c:numRef>
          </c:cat>
          <c:val>
            <c:numRef>
              <c:f>Sheet1!$D$2:$D$9</c:f>
              <c:numCache>
                <c:formatCode>[$$-409]#,##0.00</c:formatCode>
                <c:ptCount val="8"/>
                <c:pt idx="0">
                  <c:v>329.6</c:v>
                </c:pt>
                <c:pt idx="1">
                  <c:v>336.6</c:v>
                </c:pt>
                <c:pt idx="2">
                  <c:v>329.6</c:v>
                </c:pt>
                <c:pt idx="3">
                  <c:v>368.6</c:v>
                </c:pt>
                <c:pt idx="4">
                  <c:v>368.6</c:v>
                </c:pt>
                <c:pt idx="5">
                  <c:v>352.6</c:v>
                </c:pt>
                <c:pt idx="6">
                  <c:v>352</c:v>
                </c:pt>
                <c:pt idx="7">
                  <c:v>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D8-4582-B80C-FE4971866C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Suncorp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mmm\-yy</c:formatCode>
                <c:ptCount val="8"/>
                <c:pt idx="0">
                  <c:v>42370</c:v>
                </c:pt>
                <c:pt idx="1">
                  <c:v>42461</c:v>
                </c:pt>
                <c:pt idx="2">
                  <c:v>42552</c:v>
                </c:pt>
                <c:pt idx="3">
                  <c:v>42644</c:v>
                </c:pt>
                <c:pt idx="4">
                  <c:v>42736</c:v>
                </c:pt>
                <c:pt idx="5">
                  <c:v>42826</c:v>
                </c:pt>
                <c:pt idx="6">
                  <c:v>42917</c:v>
                </c:pt>
                <c:pt idx="7">
                  <c:v>43009</c:v>
                </c:pt>
              </c:numCache>
            </c:numRef>
          </c:cat>
          <c:val>
            <c:numRef>
              <c:f>Sheet1!$E$2:$E$9</c:f>
              <c:numCache>
                <c:formatCode>[$$-409]#,##0.00</c:formatCode>
                <c:ptCount val="8"/>
                <c:pt idx="0">
                  <c:v>329.6</c:v>
                </c:pt>
                <c:pt idx="1">
                  <c:v>336.6</c:v>
                </c:pt>
                <c:pt idx="2">
                  <c:v>329.6</c:v>
                </c:pt>
                <c:pt idx="3">
                  <c:v>368.6</c:v>
                </c:pt>
                <c:pt idx="4">
                  <c:v>368.6</c:v>
                </c:pt>
                <c:pt idx="5">
                  <c:v>352.6</c:v>
                </c:pt>
                <c:pt idx="6">
                  <c:v>352</c:v>
                </c:pt>
                <c:pt idx="7">
                  <c:v>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D8-4582-B80C-FE4971866CD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Floor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mmm\-yy</c:formatCode>
                <c:ptCount val="8"/>
                <c:pt idx="0">
                  <c:v>42370</c:v>
                </c:pt>
                <c:pt idx="1">
                  <c:v>42461</c:v>
                </c:pt>
                <c:pt idx="2">
                  <c:v>42552</c:v>
                </c:pt>
                <c:pt idx="3">
                  <c:v>42644</c:v>
                </c:pt>
                <c:pt idx="4">
                  <c:v>42736</c:v>
                </c:pt>
                <c:pt idx="5">
                  <c:v>42826</c:v>
                </c:pt>
                <c:pt idx="6">
                  <c:v>42917</c:v>
                </c:pt>
                <c:pt idx="7">
                  <c:v>43009</c:v>
                </c:pt>
              </c:numCache>
            </c:numRef>
          </c:cat>
          <c:val>
            <c:numRef>
              <c:f>Sheet1!$F$2:$F$9</c:f>
              <c:numCache>
                <c:formatCode>[$$-409]#,##0.00</c:formatCode>
                <c:ptCount val="8"/>
                <c:pt idx="0">
                  <c:v>288.60000000000002</c:v>
                </c:pt>
                <c:pt idx="1">
                  <c:v>295.60000000000002</c:v>
                </c:pt>
                <c:pt idx="2">
                  <c:v>288.60000000000002</c:v>
                </c:pt>
                <c:pt idx="3">
                  <c:v>343.6</c:v>
                </c:pt>
                <c:pt idx="4">
                  <c:v>343.6</c:v>
                </c:pt>
                <c:pt idx="5">
                  <c:v>328.6</c:v>
                </c:pt>
                <c:pt idx="6">
                  <c:v>333</c:v>
                </c:pt>
                <c:pt idx="7">
                  <c:v>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D8-4582-B80C-FE4971866CD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Ceiling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mmm\-yy</c:formatCode>
                <c:ptCount val="8"/>
                <c:pt idx="0">
                  <c:v>42370</c:v>
                </c:pt>
                <c:pt idx="1">
                  <c:v>42461</c:v>
                </c:pt>
                <c:pt idx="2">
                  <c:v>42552</c:v>
                </c:pt>
                <c:pt idx="3">
                  <c:v>42644</c:v>
                </c:pt>
                <c:pt idx="4">
                  <c:v>42736</c:v>
                </c:pt>
                <c:pt idx="5">
                  <c:v>42826</c:v>
                </c:pt>
                <c:pt idx="6">
                  <c:v>42917</c:v>
                </c:pt>
                <c:pt idx="7">
                  <c:v>43009</c:v>
                </c:pt>
              </c:numCache>
            </c:numRef>
          </c:cat>
          <c:val>
            <c:numRef>
              <c:f>Sheet1!$G$2:$G$9</c:f>
              <c:numCache>
                <c:formatCode>[$$-409]#,##0.00</c:formatCode>
                <c:ptCount val="8"/>
                <c:pt idx="0">
                  <c:v>329.6</c:v>
                </c:pt>
                <c:pt idx="1">
                  <c:v>336.6</c:v>
                </c:pt>
                <c:pt idx="2">
                  <c:v>329.6</c:v>
                </c:pt>
                <c:pt idx="3">
                  <c:v>368.6</c:v>
                </c:pt>
                <c:pt idx="4">
                  <c:v>368.6</c:v>
                </c:pt>
                <c:pt idx="5">
                  <c:v>352.6</c:v>
                </c:pt>
                <c:pt idx="6">
                  <c:v>352</c:v>
                </c:pt>
                <c:pt idx="7">
                  <c:v>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D8-4582-B80C-FE4971866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6312168"/>
        <c:axId val="526312824"/>
      </c:lineChart>
      <c:dateAx>
        <c:axId val="5263121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312824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526312824"/>
        <c:scaling>
          <c:orientation val="minMax"/>
          <c:min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31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Suncorp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0.00%</c:formatCode>
                <c:ptCount val="3"/>
                <c:pt idx="0">
                  <c:v>0.51080000000000003</c:v>
                </c:pt>
                <c:pt idx="1">
                  <c:v>0.48330000000000001</c:v>
                </c:pt>
                <c:pt idx="2">
                  <c:v>0.47920000000000001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B-4CFD-93C1-407D95F572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Allianz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0.00%</c:formatCode>
                <c:ptCount val="3"/>
                <c:pt idx="0">
                  <c:v>0.25700000000000001</c:v>
                </c:pt>
                <c:pt idx="1">
                  <c:v>0.27229999999999999</c:v>
                </c:pt>
                <c:pt idx="2">
                  <c:v>0.28029999999999999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B-4CFD-93C1-407D95F572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RACQI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0.00%</c:formatCode>
                <c:ptCount val="3"/>
                <c:pt idx="0">
                  <c:v>0.14499999999999999</c:v>
                </c:pt>
                <c:pt idx="1">
                  <c:v>0.15359999999999999</c:v>
                </c:pt>
                <c:pt idx="2">
                  <c:v>0.15539999999999998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B-4CFD-93C1-407D95F572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QBE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Sheet1!$E$2:$E$4</c:f>
              <c:numCache>
                <c:formatCode>0.00%</c:formatCode>
                <c:ptCount val="3"/>
                <c:pt idx="0">
                  <c:v>8.72E-2</c:v>
                </c:pt>
                <c:pt idx="1">
                  <c:v>9.0800000000000006E-2</c:v>
                </c:pt>
                <c:pt idx="2">
                  <c:v>8.5099999999999995E-2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0B-4CFD-93C1-407D95F57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9130048"/>
        <c:axId val="207884920"/>
      </c:barChart>
      <c:catAx>
        <c:axId val="5191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84920"/>
        <c:crosses val="autoZero"/>
        <c:auto val="1"/>
        <c:lblAlgn val="ctr"/>
        <c:lblOffset val="100"/>
        <c:noMultiLvlLbl val="0"/>
      </c:catAx>
      <c:valAx>
        <c:axId val="207884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300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Highest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90392</c:v>
                </c:pt>
                <c:pt idx="1">
                  <c:v>94316</c:v>
                </c:pt>
                <c:pt idx="2">
                  <c:v>87381</c:v>
                </c:pt>
                <c:pt idx="3">
                  <c:v>72855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9-4A80-979D-A8313EC2E3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Lowest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78162</c:v>
                </c:pt>
                <c:pt idx="1">
                  <c:v>77491</c:v>
                </c:pt>
                <c:pt idx="2">
                  <c:v>69803</c:v>
                </c:pt>
                <c:pt idx="3">
                  <c:v>58176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9-4A80-979D-A8313EC2E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097520"/>
        <c:axId val="528098176"/>
      </c:barChart>
      <c:catAx>
        <c:axId val="528097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100" dirty="0"/>
                  <a:t>Finalised date (year)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098176"/>
        <c:crosses val="autoZero"/>
        <c:auto val="1"/>
        <c:lblAlgn val="ctr"/>
        <c:lblOffset val="100"/>
        <c:noMultiLvlLbl val="0"/>
      </c:catAx>
      <c:valAx>
        <c:axId val="52809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100" dirty="0"/>
                  <a:t>Average</a:t>
                </a:r>
                <a:r>
                  <a:rPr lang="en-AU" sz="1100" baseline="0" dirty="0"/>
                  <a:t> claim size</a:t>
                </a:r>
                <a:endParaRPr lang="en-AU" sz="11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09752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1DBF-9D02-43EA-A699-8AA313CB1C31}" type="datetimeFigureOut">
              <a:rPr lang="en-AU" smtClean="0"/>
              <a:t>22/02/2018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272F-DE58-40E0-ACB7-BD73A71660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853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Very little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0272F-DE58-40E0-ACB7-BD73A7166007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483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baseline="0" dirty="0"/>
              <a:t> small increase in 25-34 age group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0272F-DE58-40E0-ACB7-BD73A7166007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869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NA = Direct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0272F-DE58-40E0-ACB7-BD73A7166007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73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0272F-DE58-40E0-ACB7-BD73A7166007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367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Century Gothic 44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799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Century Gothic 32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34604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Century Gothic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509079"/>
            <a:ext cx="8229600" cy="342740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Century Gothic 32</a:t>
            </a:r>
          </a:p>
          <a:p>
            <a:pPr lvl="1"/>
            <a:r>
              <a:rPr lang="en-US" dirty="0"/>
              <a:t>Century Gothic 28</a:t>
            </a:r>
          </a:p>
          <a:p>
            <a:pPr lvl="2"/>
            <a:r>
              <a:rPr lang="en-US" dirty="0"/>
              <a:t>Century Gothic 24</a:t>
            </a:r>
          </a:p>
          <a:p>
            <a:pPr lvl="3"/>
            <a:r>
              <a:rPr lang="en-US" dirty="0"/>
              <a:t>Century Gothic 20</a:t>
            </a:r>
          </a:p>
          <a:p>
            <a:pPr lvl="4"/>
            <a:r>
              <a:rPr lang="en-US" dirty="0"/>
              <a:t>Century Gothic 20</a:t>
            </a:r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631449"/>
            <a:ext cx="2057400" cy="4388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Century Gothic 44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653587"/>
            <a:ext cx="6019800" cy="43886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Century Gothic 32</a:t>
            </a:r>
          </a:p>
          <a:p>
            <a:pPr lvl="1"/>
            <a:r>
              <a:rPr lang="en-US" dirty="0"/>
              <a:t>Century Gothic 28</a:t>
            </a:r>
          </a:p>
          <a:p>
            <a:pPr lvl="2"/>
            <a:r>
              <a:rPr lang="en-US" dirty="0"/>
              <a:t>Century Gothic 24</a:t>
            </a:r>
          </a:p>
          <a:p>
            <a:pPr lvl="3"/>
            <a:r>
              <a:rPr lang="en-US" dirty="0"/>
              <a:t>Century Gothic 20</a:t>
            </a:r>
          </a:p>
          <a:p>
            <a:pPr lvl="4"/>
            <a:r>
              <a:rPr lang="en-US" dirty="0"/>
              <a:t>Century Gothic 20</a:t>
            </a:r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1351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Century Gothic 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98601"/>
            <a:ext cx="8229600" cy="3363457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Century Gothic 32</a:t>
            </a:r>
          </a:p>
          <a:p>
            <a:pPr lvl="1"/>
            <a:r>
              <a:rPr lang="en-US" dirty="0"/>
              <a:t>Century Gothic 28</a:t>
            </a:r>
          </a:p>
          <a:p>
            <a:pPr lvl="2"/>
            <a:r>
              <a:rPr lang="en-US" dirty="0"/>
              <a:t>Century Gothic 24</a:t>
            </a:r>
          </a:p>
          <a:p>
            <a:pPr lvl="3"/>
            <a:r>
              <a:rPr lang="en-US" dirty="0"/>
              <a:t>Century Gothic 20</a:t>
            </a:r>
          </a:p>
          <a:p>
            <a:pPr lvl="4"/>
            <a:r>
              <a:rPr lang="en-US" dirty="0"/>
              <a:t>Century Gothic 20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Century Gothic 40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Century Gothic 20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805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Century Gothic 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00912"/>
            <a:ext cx="4038600" cy="3267540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Century Gothic 28</a:t>
            </a:r>
          </a:p>
          <a:p>
            <a:pPr lvl="1"/>
            <a:r>
              <a:rPr lang="en-US" dirty="0"/>
              <a:t>Century Gothic 24</a:t>
            </a:r>
          </a:p>
          <a:p>
            <a:pPr lvl="2"/>
            <a:r>
              <a:rPr lang="en-US" dirty="0"/>
              <a:t>Century Gothic 20</a:t>
            </a:r>
          </a:p>
          <a:p>
            <a:pPr lvl="3"/>
            <a:r>
              <a:rPr lang="en-US" dirty="0"/>
              <a:t>Century Gothic 18</a:t>
            </a:r>
          </a:p>
          <a:p>
            <a:pPr lvl="4"/>
            <a:r>
              <a:rPr lang="en-US" dirty="0"/>
              <a:t>Century Gothic 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00911"/>
            <a:ext cx="4038600" cy="3267541"/>
          </a:xfrm>
        </p:spPr>
        <p:txBody>
          <a:bodyPr/>
          <a:lstStyle>
            <a:lvl1pPr>
              <a:defRPr sz="280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Century Gothic 28</a:t>
            </a:r>
          </a:p>
          <a:p>
            <a:pPr lvl="1"/>
            <a:r>
              <a:rPr lang="en-US" dirty="0"/>
              <a:t>Century Gothic 24</a:t>
            </a:r>
          </a:p>
          <a:p>
            <a:pPr lvl="2"/>
            <a:r>
              <a:rPr lang="en-US" dirty="0"/>
              <a:t>Century Gothic 20</a:t>
            </a:r>
          </a:p>
          <a:p>
            <a:pPr lvl="3"/>
            <a:r>
              <a:rPr lang="en-US" dirty="0"/>
              <a:t>Century Gothic 18</a:t>
            </a:r>
          </a:p>
          <a:p>
            <a:pPr lvl="4"/>
            <a:r>
              <a:rPr lang="en-US" dirty="0"/>
              <a:t>Century Gothic 18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69639"/>
            <a:ext cx="4040188" cy="761518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799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Century Gothic 24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3318114"/>
          </a:xfrm>
        </p:spPr>
        <p:txBody>
          <a:bodyPr/>
          <a:lstStyle>
            <a:lvl1pPr>
              <a:defRPr sz="2400"/>
            </a:lvl1pPr>
            <a:lvl2pPr>
              <a:defRPr sz="2000" baseline="0"/>
            </a:lvl2pPr>
            <a:lvl3pPr>
              <a:defRPr sz="1800"/>
            </a:lvl3pPr>
            <a:lvl4pPr>
              <a:defRPr sz="160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Century Gothic 24</a:t>
            </a:r>
          </a:p>
          <a:p>
            <a:pPr lvl="1"/>
            <a:r>
              <a:rPr lang="en-US" dirty="0"/>
              <a:t>Century Gothic 20</a:t>
            </a:r>
          </a:p>
          <a:p>
            <a:pPr lvl="2"/>
            <a:r>
              <a:rPr lang="en-US" dirty="0"/>
              <a:t>Century Gothic 18</a:t>
            </a:r>
          </a:p>
          <a:p>
            <a:pPr lvl="3"/>
            <a:r>
              <a:rPr lang="en-US" dirty="0"/>
              <a:t>Century Gothic 16</a:t>
            </a:r>
          </a:p>
          <a:p>
            <a:pPr lvl="4"/>
            <a:r>
              <a:rPr lang="en-US" dirty="0"/>
              <a:t>Century Gothic 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869639"/>
            <a:ext cx="4041775" cy="76151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799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Century Gothic 24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33181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Century Gothic 24</a:t>
            </a:r>
          </a:p>
          <a:p>
            <a:pPr lvl="1"/>
            <a:r>
              <a:rPr lang="en-US" dirty="0"/>
              <a:t>Century Gothic 20</a:t>
            </a:r>
          </a:p>
          <a:p>
            <a:pPr lvl="2"/>
            <a:r>
              <a:rPr lang="en-US" dirty="0"/>
              <a:t>Century Gothic 18</a:t>
            </a:r>
          </a:p>
          <a:p>
            <a:pPr lvl="3"/>
            <a:r>
              <a:rPr lang="en-US" dirty="0"/>
              <a:t>Century Gothic 16</a:t>
            </a:r>
          </a:p>
          <a:p>
            <a:pPr lvl="4"/>
            <a:r>
              <a:rPr lang="en-US" dirty="0"/>
              <a:t>Century Gothic 16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355" y="106322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Century Gothic 44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64055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Century Gothic 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640556"/>
            <a:ext cx="5111750" cy="4347080"/>
          </a:xfrm>
        </p:spPr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Century Gothic 32</a:t>
            </a:r>
          </a:p>
          <a:p>
            <a:pPr lvl="1"/>
            <a:r>
              <a:rPr lang="en-US" dirty="0"/>
              <a:t>Century Gothic 28</a:t>
            </a:r>
          </a:p>
          <a:p>
            <a:pPr lvl="2"/>
            <a:r>
              <a:rPr lang="en-US" dirty="0"/>
              <a:t>Century Gothic 24</a:t>
            </a:r>
          </a:p>
          <a:p>
            <a:pPr lvl="3"/>
            <a:r>
              <a:rPr lang="en-US" dirty="0"/>
              <a:t>Century Gothic 20</a:t>
            </a:r>
          </a:p>
          <a:p>
            <a:pPr lvl="4"/>
            <a:r>
              <a:rPr lang="en-US" dirty="0"/>
              <a:t>Century Gothic 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541052"/>
            <a:ext cx="3008313" cy="3446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Century Gothic 14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8993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Century Gothic 20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195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3273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Century Gothic 14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94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Century Gothic 44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7923"/>
            <a:ext cx="8229600" cy="3606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Century Gothic 32</a:t>
            </a:r>
          </a:p>
          <a:p>
            <a:pPr lvl="1"/>
            <a:r>
              <a:rPr lang="en-US" dirty="0"/>
              <a:t>Century Gothic 28</a:t>
            </a:r>
          </a:p>
          <a:p>
            <a:pPr lvl="2"/>
            <a:r>
              <a:rPr lang="en-US" dirty="0"/>
              <a:t>Century Gothic 24</a:t>
            </a:r>
          </a:p>
          <a:p>
            <a:pPr lvl="3"/>
            <a:r>
              <a:rPr lang="en-US" dirty="0"/>
              <a:t>Century Gothic 20</a:t>
            </a:r>
          </a:p>
          <a:p>
            <a:pPr lvl="4"/>
            <a:r>
              <a:rPr lang="en-US" dirty="0"/>
              <a:t>Century Gothic 20</a:t>
            </a:r>
          </a:p>
        </p:txBody>
      </p:sp>
      <p:pic>
        <p:nvPicPr>
          <p:cNvPr id="9" name="Picture 8" descr="IDSS2017-16.9-PPTslide-5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799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9-PPTslide-1,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SS2017-16.9-PPTslide-1,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5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869639"/>
            <a:ext cx="4040188" cy="471926"/>
          </a:xfrm>
        </p:spPr>
        <p:txBody>
          <a:bodyPr/>
          <a:lstStyle/>
          <a:p>
            <a:r>
              <a:rPr lang="en-AU" b="0" dirty="0"/>
              <a:t>Claims per accident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259" y="1281495"/>
            <a:ext cx="335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No observable trends or changes….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0021" y="4331868"/>
            <a:ext cx="10887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Crash date (year)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90" y="1753421"/>
            <a:ext cx="6434172" cy="25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5" y="903042"/>
            <a:ext cx="8229600" cy="451872"/>
          </a:xfrm>
        </p:spPr>
        <p:txBody>
          <a:bodyPr>
            <a:noAutofit/>
          </a:bodyPr>
          <a:lstStyle/>
          <a:p>
            <a:pPr algn="l"/>
            <a:r>
              <a:rPr lang="en-AU" sz="2800" dirty="0"/>
              <a:t>Finalised Severity 1Y Average claim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375" y="1391974"/>
            <a:ext cx="696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Experience improving but varies by insurers – represents an opportunity for improvement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8A3DA38-860A-41FF-ADB3-779670F84D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759954"/>
              </p:ext>
            </p:extLst>
          </p:nvPr>
        </p:nvGraphicFramePr>
        <p:xfrm>
          <a:off x="1615218" y="1839433"/>
          <a:ext cx="57318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17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869639"/>
            <a:ext cx="4040188" cy="471926"/>
          </a:xfrm>
        </p:spPr>
        <p:txBody>
          <a:bodyPr/>
          <a:lstStyle/>
          <a:p>
            <a:r>
              <a:rPr lang="en-AU" b="0" dirty="0"/>
              <a:t>Legal firm representation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86215"/>
            <a:ext cx="838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Data issue addressed – but not in time to prevent the ‘facts’ making the story…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5129" y="1758007"/>
            <a:ext cx="147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Direct</a:t>
            </a:r>
          </a:p>
          <a:p>
            <a:r>
              <a:rPr lang="en-AU" sz="1200" dirty="0"/>
              <a:t>QLD legal</a:t>
            </a:r>
          </a:p>
          <a:p>
            <a:r>
              <a:rPr lang="en-AU" sz="1200" dirty="0"/>
              <a:t>Interstate legal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529" y="1758006"/>
            <a:ext cx="2286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768" y="1692475"/>
            <a:ext cx="4304427" cy="3412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0" y="2405707"/>
            <a:ext cx="26364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en-AU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6400800" y="2514520"/>
            <a:ext cx="2689804" cy="1883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>
                <a:solidFill>
                  <a:srgbClr val="000000"/>
                </a:solidFill>
                <a:latin typeface="RobotoSlab-Regular"/>
              </a:rPr>
              <a:t>Fees rise to fund compo racket</a:t>
            </a:r>
          </a:p>
          <a:p>
            <a:r>
              <a:rPr lang="en-AU" sz="1200" dirty="0">
                <a:solidFill>
                  <a:srgbClr val="000000"/>
                </a:solidFill>
                <a:latin typeface=""/>
              </a:rPr>
              <a:t>The Courier Mail Brisbane, 27 Aug 2017</a:t>
            </a:r>
          </a:p>
          <a:p>
            <a:endParaRPr lang="en-AU" sz="1200" dirty="0">
              <a:solidFill>
                <a:srgbClr val="000000"/>
              </a:solidFill>
              <a:latin typeface=""/>
            </a:endParaRPr>
          </a:p>
          <a:p>
            <a:r>
              <a:rPr lang="en-A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MOTORISTS face third-party insurance premium hikes as NSW-based lawyers and scammers drive a surge in claims against Queensland’s compulsory scheme.</a:t>
            </a:r>
          </a:p>
        </p:txBody>
      </p:sp>
    </p:spTree>
    <p:extLst>
      <p:ext uri="{BB962C8B-B14F-4D97-AF65-F5344CB8AC3E}">
        <p14:creationId xmlns:p14="http://schemas.microsoft.com/office/powerpoint/2010/main" val="421049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869639"/>
            <a:ext cx="4040188" cy="471926"/>
          </a:xfrm>
        </p:spPr>
        <p:txBody>
          <a:bodyPr/>
          <a:lstStyle/>
          <a:p>
            <a:r>
              <a:rPr lang="en-AU" b="0" dirty="0"/>
              <a:t>Legal firm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56239"/>
            <a:ext cx="7992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MAIC and licensed insurers monitoring trends – some explainable, others may warrant closer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351" y="1785367"/>
            <a:ext cx="3934046" cy="2934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8" y="1785367"/>
            <a:ext cx="3965760" cy="29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7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8355" y="903042"/>
            <a:ext cx="8229600" cy="4518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7993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dirty="0"/>
              <a:t>Claim farming, claims fraud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167" y="1595194"/>
            <a:ext cx="7482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Cold, warm and hot….the evolving models of claim farming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Monitoring changes in law firm activity/new claims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Geographic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Exploring reforms with Department of Justice                           and Attorney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Working with insurers on areas of focus,                              increased monitoring and additional                              analytical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979" y="2352616"/>
            <a:ext cx="3353021" cy="2427469"/>
          </a:xfrm>
          <a:prstGeom prst="rect">
            <a:avLst/>
          </a:prstGeom>
          <a:scene3d>
            <a:camera prst="perspectiveContrastingLeftFacing">
              <a:rot lat="547295" lon="1726325" rev="21231642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27110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4094" y="290437"/>
            <a:ext cx="1592224" cy="1811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09"/>
            <a:r>
              <a:rPr sz="1154" spc="-58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154" spc="-6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54" spc="19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154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4" spc="-147" dirty="0">
                <a:solidFill>
                  <a:srgbClr val="FFFFFF"/>
                </a:solidFill>
                <a:latin typeface="Arial"/>
                <a:cs typeface="Arial"/>
              </a:rPr>
              <a:t>CTP</a:t>
            </a:r>
            <a:r>
              <a:rPr sz="1154" spc="-87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1154" spc="-9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54" spc="-43" dirty="0">
                <a:solidFill>
                  <a:srgbClr val="FFFFFF"/>
                </a:solidFill>
                <a:latin typeface="Arial"/>
                <a:cs typeface="Arial"/>
              </a:rPr>
              <a:t>heme</a:t>
            </a:r>
            <a:r>
              <a:rPr sz="1154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4" spc="-1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4" spc="-5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4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54" spc="-12" dirty="0">
                <a:solidFill>
                  <a:srgbClr val="FFFFFF"/>
                </a:solidFill>
                <a:latin typeface="Arial"/>
                <a:cs typeface="Arial"/>
              </a:rPr>
              <a:t>iew</a:t>
            </a:r>
            <a:endParaRPr sz="1154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9573" y="2973661"/>
            <a:ext cx="1060445" cy="524600"/>
          </a:xfrm>
          <a:custGeom>
            <a:avLst/>
            <a:gdLst/>
            <a:ahLst/>
            <a:cxnLst/>
            <a:rect l="l" t="t" r="r" b="b"/>
            <a:pathLst>
              <a:path w="2204679" h="1090650">
                <a:moveTo>
                  <a:pt x="128701" y="0"/>
                </a:moveTo>
                <a:lnTo>
                  <a:pt x="0" y="662101"/>
                </a:lnTo>
                <a:lnTo>
                  <a:pt x="2204679" y="1090647"/>
                </a:lnTo>
                <a:lnTo>
                  <a:pt x="2204679" y="403526"/>
                </a:lnTo>
                <a:lnTo>
                  <a:pt x="128701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866" dirty="0"/>
          </a:p>
        </p:txBody>
      </p:sp>
      <p:sp>
        <p:nvSpPr>
          <p:cNvPr id="4" name="object 4"/>
          <p:cNvSpPr/>
          <p:nvPr/>
        </p:nvSpPr>
        <p:spPr>
          <a:xfrm>
            <a:off x="7149575" y="2973660"/>
            <a:ext cx="1060443" cy="524596"/>
          </a:xfrm>
          <a:custGeom>
            <a:avLst/>
            <a:gdLst/>
            <a:ahLst/>
            <a:cxnLst/>
            <a:rect l="l" t="t" r="r" b="b"/>
            <a:pathLst>
              <a:path w="2204675" h="1090641">
                <a:moveTo>
                  <a:pt x="128701" y="0"/>
                </a:moveTo>
                <a:lnTo>
                  <a:pt x="0" y="662101"/>
                </a:lnTo>
                <a:lnTo>
                  <a:pt x="2204675" y="10906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66" dirty="0"/>
          </a:p>
        </p:txBody>
      </p:sp>
      <p:sp>
        <p:nvSpPr>
          <p:cNvPr id="5" name="object 5"/>
          <p:cNvSpPr/>
          <p:nvPr/>
        </p:nvSpPr>
        <p:spPr>
          <a:xfrm>
            <a:off x="7211480" y="2973661"/>
            <a:ext cx="998539" cy="194097"/>
          </a:xfrm>
          <a:custGeom>
            <a:avLst/>
            <a:gdLst/>
            <a:ahLst/>
            <a:cxnLst/>
            <a:rect l="l" t="t" r="r" b="b"/>
            <a:pathLst>
              <a:path w="2075974" h="403531">
                <a:moveTo>
                  <a:pt x="2075974" y="403531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66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470821" y="944545"/>
            <a:ext cx="7035298" cy="4008519"/>
            <a:chOff x="1160308" y="960384"/>
            <a:chExt cx="6570283" cy="3757876"/>
          </a:xfrm>
        </p:grpSpPr>
        <p:sp>
          <p:nvSpPr>
            <p:cNvPr id="6" name="object 6"/>
            <p:cNvSpPr/>
            <p:nvPr/>
          </p:nvSpPr>
          <p:spPr>
            <a:xfrm>
              <a:off x="1167653" y="1032062"/>
              <a:ext cx="2728102" cy="1255568"/>
            </a:xfrm>
            <a:custGeom>
              <a:avLst/>
              <a:gdLst/>
              <a:ahLst/>
              <a:cxnLst/>
              <a:rect l="l" t="t" r="r" b="b"/>
              <a:pathLst>
                <a:path w="5671757" h="2610342">
                  <a:moveTo>
                    <a:pt x="152368" y="0"/>
                  </a:moveTo>
                  <a:lnTo>
                    <a:pt x="104587" y="249"/>
                  </a:lnTo>
                  <a:lnTo>
                    <a:pt x="53454" y="3897"/>
                  </a:lnTo>
                  <a:lnTo>
                    <a:pt x="15758" y="22731"/>
                  </a:lnTo>
                  <a:lnTo>
                    <a:pt x="1920" y="68505"/>
                  </a:lnTo>
                  <a:lnTo>
                    <a:pt x="3" y="127015"/>
                  </a:lnTo>
                  <a:lnTo>
                    <a:pt x="0" y="2483355"/>
                  </a:lnTo>
                  <a:lnTo>
                    <a:pt x="218" y="2505751"/>
                  </a:lnTo>
                  <a:lnTo>
                    <a:pt x="3866" y="2556884"/>
                  </a:lnTo>
                  <a:lnTo>
                    <a:pt x="22700" y="2594581"/>
                  </a:lnTo>
                  <a:lnTo>
                    <a:pt x="68474" y="2608418"/>
                  </a:lnTo>
                  <a:lnTo>
                    <a:pt x="127688" y="2610342"/>
                  </a:lnTo>
                  <a:lnTo>
                    <a:pt x="5567169" y="2610121"/>
                  </a:lnTo>
                  <a:lnTo>
                    <a:pt x="5618302" y="2606473"/>
                  </a:lnTo>
                  <a:lnTo>
                    <a:pt x="5655999" y="2587639"/>
                  </a:lnTo>
                  <a:lnTo>
                    <a:pt x="5669836" y="2541865"/>
                  </a:lnTo>
                  <a:lnTo>
                    <a:pt x="5671753" y="2483355"/>
                  </a:lnTo>
                  <a:lnTo>
                    <a:pt x="5671757" y="127015"/>
                  </a:lnTo>
                  <a:lnTo>
                    <a:pt x="5671539" y="104619"/>
                  </a:lnTo>
                  <a:lnTo>
                    <a:pt x="5667891" y="53485"/>
                  </a:lnTo>
                  <a:lnTo>
                    <a:pt x="5649057" y="15789"/>
                  </a:lnTo>
                  <a:lnTo>
                    <a:pt x="5603283" y="1951"/>
                  </a:lnTo>
                  <a:lnTo>
                    <a:pt x="152368" y="0"/>
                  </a:lnTo>
                  <a:close/>
                </a:path>
              </a:pathLst>
            </a:custGeom>
            <a:solidFill>
              <a:srgbClr val="7FBB4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251938" y="1177030"/>
              <a:ext cx="2557700" cy="106290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6065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3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k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action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a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high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in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ofits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in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endParaRPr sz="577" dirty="0">
                <a:latin typeface="Arial"/>
                <a:cs typeface="Arial"/>
              </a:endParaRPr>
            </a:p>
            <a:p>
              <a:pPr marL="116065" marR="151496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Impr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ve 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umer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a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ren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hoi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89" dirty="0">
                  <a:solidFill>
                    <a:srgbClr val="FFFFFF"/>
                  </a:solidFill>
                  <a:latin typeface="Arial"/>
                  <a:cs typeface="Arial"/>
                </a:rPr>
                <a:t>CTP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in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at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both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ene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al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when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ehi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endParaRPr sz="577" dirty="0">
                <a:latin typeface="Arial"/>
                <a:cs typeface="Arial"/>
              </a:endParaRPr>
            </a:p>
            <a:p>
              <a:pPr marL="116065" marR="60781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65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elop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opr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ia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ben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ar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ks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en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sment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 pe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nd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af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1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lit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,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effi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iency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s</a:t>
              </a:r>
              <a:r>
                <a:rPr sz="577" spc="7" dirty="0">
                  <a:solidFill>
                    <a:srgbClr val="FFFFFF"/>
                  </a:solidFill>
                  <a:latin typeface="Arial"/>
                  <a:cs typeface="Arial"/>
                </a:rPr>
                <a:t>at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action</a:t>
              </a:r>
              <a:endParaRPr sz="577" dirty="0">
                <a:latin typeface="Arial"/>
                <a:cs typeface="Arial"/>
              </a:endParaRPr>
            </a:p>
            <a:p>
              <a:pPr marL="116065" marR="172876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Im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ement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al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ee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epo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7" dirty="0">
                  <a:solidFill>
                    <a:srgbClr val="FFFFFF"/>
                  </a:solidFill>
                  <a:latin typeface="Arial"/>
                  <a:cs typeface="Arial"/>
                </a:rPr>
                <a:t>ti</a:t>
              </a:r>
              <a:r>
                <a:rPr sz="577" spc="10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model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ns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ency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effi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iency</a:t>
              </a:r>
              <a:endParaRPr sz="577" dirty="0">
                <a:latin typeface="Arial"/>
                <a:cs typeface="Arial"/>
              </a:endParaRPr>
            </a:p>
            <a:p>
              <a:pPr marL="116065" marR="317652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Elimi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ap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38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k</a:t>
              </a:r>
              <a:r>
                <a:rPr sz="577" spc="-46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arity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in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ent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prudent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al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upe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ion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ar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ements</a:t>
              </a:r>
              <a:endParaRPr sz="577" dirty="0">
                <a:latin typeface="Arial"/>
                <a:cs typeface="Arial"/>
              </a:endParaRPr>
            </a:p>
            <a:p>
              <a:pPr marL="116065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Str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then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in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pe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moni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ori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g,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ben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ar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k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epo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7" dirty="0">
                  <a:solidFill>
                    <a:srgbClr val="FFFFFF"/>
                  </a:solidFill>
                  <a:latin typeface="Arial"/>
                  <a:cs typeface="Arial"/>
                </a:rPr>
                <a:t>ti</a:t>
              </a:r>
              <a:r>
                <a:rPr sz="577" spc="10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endParaRPr sz="577" dirty="0">
                <a:latin typeface="Arial"/>
                <a:cs typeface="Arial"/>
              </a:endParaRPr>
            </a:p>
            <a:p>
              <a:pPr marL="116065" marR="6109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k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7" dirty="0">
                  <a:solidFill>
                    <a:srgbClr val="FFFFFF"/>
                  </a:solidFill>
                  <a:latin typeface="Arial"/>
                  <a:cs typeface="Arial"/>
                </a:rPr>
                <a:t>in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ation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on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en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pe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mo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ly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k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eh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de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endParaRPr sz="577" dirty="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167653" y="960384"/>
              <a:ext cx="2728102" cy="193839"/>
            </a:xfrm>
            <a:custGeom>
              <a:avLst/>
              <a:gdLst/>
              <a:ahLst/>
              <a:cxnLst/>
              <a:rect l="l" t="t" r="r" b="b"/>
              <a:pathLst>
                <a:path w="5671757" h="402993">
                  <a:moveTo>
                    <a:pt x="152368" y="0"/>
                  </a:moveTo>
                  <a:lnTo>
                    <a:pt x="104587" y="249"/>
                  </a:lnTo>
                  <a:lnTo>
                    <a:pt x="53454" y="3897"/>
                  </a:lnTo>
                  <a:lnTo>
                    <a:pt x="15758" y="22731"/>
                  </a:lnTo>
                  <a:lnTo>
                    <a:pt x="1920" y="68505"/>
                  </a:lnTo>
                  <a:lnTo>
                    <a:pt x="3" y="127015"/>
                  </a:lnTo>
                  <a:lnTo>
                    <a:pt x="0" y="276006"/>
                  </a:lnTo>
                  <a:lnTo>
                    <a:pt x="218" y="298402"/>
                  </a:lnTo>
                  <a:lnTo>
                    <a:pt x="3866" y="349535"/>
                  </a:lnTo>
                  <a:lnTo>
                    <a:pt x="22700" y="387232"/>
                  </a:lnTo>
                  <a:lnTo>
                    <a:pt x="68474" y="401069"/>
                  </a:lnTo>
                  <a:lnTo>
                    <a:pt x="127688" y="402993"/>
                  </a:lnTo>
                  <a:lnTo>
                    <a:pt x="5567169" y="402772"/>
                  </a:lnTo>
                  <a:lnTo>
                    <a:pt x="5618302" y="399124"/>
                  </a:lnTo>
                  <a:lnTo>
                    <a:pt x="5655999" y="380290"/>
                  </a:lnTo>
                  <a:lnTo>
                    <a:pt x="5669836" y="334516"/>
                  </a:lnTo>
                  <a:lnTo>
                    <a:pt x="5671753" y="276006"/>
                  </a:lnTo>
                  <a:lnTo>
                    <a:pt x="5671757" y="127015"/>
                  </a:lnTo>
                  <a:lnTo>
                    <a:pt x="5671539" y="104619"/>
                  </a:lnTo>
                  <a:lnTo>
                    <a:pt x="5667891" y="53485"/>
                  </a:lnTo>
                  <a:lnTo>
                    <a:pt x="5649057" y="15789"/>
                  </a:lnTo>
                  <a:lnTo>
                    <a:pt x="5603283" y="1951"/>
                  </a:lnTo>
                  <a:lnTo>
                    <a:pt x="152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254116" y="1012813"/>
              <a:ext cx="552529" cy="934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77" spc="-53" dirty="0">
                  <a:solidFill>
                    <a:srgbClr val="40AD49"/>
                  </a:solidFill>
                  <a:latin typeface="Arial"/>
                  <a:cs typeface="Arial"/>
                </a:rPr>
                <a:t>IMPLEMENT</a:t>
              </a:r>
              <a:r>
                <a:rPr sz="577" spc="-31" dirty="0">
                  <a:solidFill>
                    <a:srgbClr val="40AD49"/>
                  </a:solidFill>
                  <a:latin typeface="Arial"/>
                  <a:cs typeface="Arial"/>
                </a:rPr>
                <a:t> </a:t>
              </a:r>
              <a:r>
                <a:rPr sz="577" spc="-55" dirty="0">
                  <a:solidFill>
                    <a:srgbClr val="40AD49"/>
                  </a:solidFill>
                  <a:latin typeface="Arial"/>
                  <a:cs typeface="Arial"/>
                </a:rPr>
                <a:t>N</a:t>
              </a:r>
              <a:r>
                <a:rPr sz="577" spc="-67" dirty="0">
                  <a:solidFill>
                    <a:srgbClr val="40AD49"/>
                  </a:solidFill>
                  <a:latin typeface="Arial"/>
                  <a:cs typeface="Arial"/>
                </a:rPr>
                <a:t>O</a:t>
              </a:r>
              <a:r>
                <a:rPr sz="577" spc="-77" dirty="0">
                  <a:solidFill>
                    <a:srgbClr val="40AD49"/>
                  </a:solidFill>
                  <a:latin typeface="Arial"/>
                  <a:cs typeface="Arial"/>
                </a:rPr>
                <a:t>W</a:t>
              </a:r>
              <a:endParaRPr sz="577" dirty="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167638" y="960384"/>
              <a:ext cx="2728132" cy="193852"/>
            </a:xfrm>
            <a:custGeom>
              <a:avLst/>
              <a:gdLst/>
              <a:ahLst/>
              <a:cxnLst/>
              <a:rect l="l" t="t" r="r" b="b"/>
              <a:pathLst>
                <a:path w="5671820" h="403021">
                  <a:moveTo>
                    <a:pt x="152400" y="0"/>
                  </a:moveTo>
                  <a:lnTo>
                    <a:pt x="104619" y="249"/>
                  </a:lnTo>
                  <a:lnTo>
                    <a:pt x="53485" y="3897"/>
                  </a:lnTo>
                  <a:lnTo>
                    <a:pt x="15789" y="22731"/>
                  </a:lnTo>
                  <a:lnTo>
                    <a:pt x="1951" y="68505"/>
                  </a:lnTo>
                  <a:lnTo>
                    <a:pt x="28" y="127719"/>
                  </a:lnTo>
                  <a:lnTo>
                    <a:pt x="0" y="250621"/>
                  </a:lnTo>
                  <a:lnTo>
                    <a:pt x="31" y="276006"/>
                  </a:lnTo>
                  <a:lnTo>
                    <a:pt x="841" y="317998"/>
                  </a:lnTo>
                  <a:lnTo>
                    <a:pt x="6735" y="361851"/>
                  </a:lnTo>
                  <a:lnTo>
                    <a:pt x="31181" y="392460"/>
                  </a:lnTo>
                  <a:lnTo>
                    <a:pt x="68505" y="401069"/>
                  </a:lnTo>
                  <a:lnTo>
                    <a:pt x="127719" y="402993"/>
                  </a:lnTo>
                  <a:lnTo>
                    <a:pt x="5519420" y="403021"/>
                  </a:lnTo>
                  <a:lnTo>
                    <a:pt x="5544804" y="402990"/>
                  </a:lnTo>
                  <a:lnTo>
                    <a:pt x="5586796" y="402179"/>
                  </a:lnTo>
                  <a:lnTo>
                    <a:pt x="5630649" y="396286"/>
                  </a:lnTo>
                  <a:lnTo>
                    <a:pt x="5661259" y="371840"/>
                  </a:lnTo>
                  <a:lnTo>
                    <a:pt x="5669868" y="334516"/>
                  </a:lnTo>
                  <a:lnTo>
                    <a:pt x="5671791" y="275302"/>
                  </a:lnTo>
                  <a:lnTo>
                    <a:pt x="5671820" y="152400"/>
                  </a:lnTo>
                  <a:lnTo>
                    <a:pt x="5671788" y="127015"/>
                  </a:lnTo>
                  <a:lnTo>
                    <a:pt x="5670978" y="85023"/>
                  </a:lnTo>
                  <a:lnTo>
                    <a:pt x="5665084" y="41170"/>
                  </a:lnTo>
                  <a:lnTo>
                    <a:pt x="5640638" y="10560"/>
                  </a:lnTo>
                  <a:lnTo>
                    <a:pt x="5603314" y="1951"/>
                  </a:lnTo>
                  <a:lnTo>
                    <a:pt x="5544100" y="28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7FBB4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6432" y="2476754"/>
              <a:ext cx="2728102" cy="1168092"/>
            </a:xfrm>
            <a:custGeom>
              <a:avLst/>
              <a:gdLst/>
              <a:ahLst/>
              <a:cxnLst/>
              <a:rect l="l" t="t" r="r" b="b"/>
              <a:pathLst>
                <a:path w="5671757" h="2428478">
                  <a:moveTo>
                    <a:pt x="152368" y="0"/>
                  </a:moveTo>
                  <a:lnTo>
                    <a:pt x="104587" y="249"/>
                  </a:lnTo>
                  <a:lnTo>
                    <a:pt x="53454" y="3897"/>
                  </a:lnTo>
                  <a:lnTo>
                    <a:pt x="15758" y="22731"/>
                  </a:lnTo>
                  <a:lnTo>
                    <a:pt x="1920" y="68505"/>
                  </a:lnTo>
                  <a:lnTo>
                    <a:pt x="3" y="127015"/>
                  </a:lnTo>
                  <a:lnTo>
                    <a:pt x="0" y="2301491"/>
                  </a:lnTo>
                  <a:lnTo>
                    <a:pt x="218" y="2323887"/>
                  </a:lnTo>
                  <a:lnTo>
                    <a:pt x="3866" y="2375020"/>
                  </a:lnTo>
                  <a:lnTo>
                    <a:pt x="22700" y="2412717"/>
                  </a:lnTo>
                  <a:lnTo>
                    <a:pt x="68474" y="2426554"/>
                  </a:lnTo>
                  <a:lnTo>
                    <a:pt x="127688" y="2428478"/>
                  </a:lnTo>
                  <a:lnTo>
                    <a:pt x="5567169" y="2428257"/>
                  </a:lnTo>
                  <a:lnTo>
                    <a:pt x="5618302" y="2424609"/>
                  </a:lnTo>
                  <a:lnTo>
                    <a:pt x="5655999" y="2405775"/>
                  </a:lnTo>
                  <a:lnTo>
                    <a:pt x="5669836" y="2360001"/>
                  </a:lnTo>
                  <a:lnTo>
                    <a:pt x="5671753" y="2301491"/>
                  </a:lnTo>
                  <a:lnTo>
                    <a:pt x="5671757" y="127015"/>
                  </a:lnTo>
                  <a:lnTo>
                    <a:pt x="5671539" y="104619"/>
                  </a:lnTo>
                  <a:lnTo>
                    <a:pt x="5667891" y="53485"/>
                  </a:lnTo>
                  <a:lnTo>
                    <a:pt x="5649057" y="15789"/>
                  </a:lnTo>
                  <a:lnTo>
                    <a:pt x="5603283" y="1951"/>
                  </a:lnTo>
                  <a:lnTo>
                    <a:pt x="152368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285536" y="2606300"/>
              <a:ext cx="2505471" cy="9896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6065" marR="6109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ti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ga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limi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sk</a:t>
              </a:r>
              <a:r>
                <a:rPr sz="577" spc="-46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ati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identi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y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po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ent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al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po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niti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imp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pri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ompetition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af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1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lity</a:t>
              </a:r>
              <a:endParaRPr sz="577" dirty="0">
                <a:latin typeface="Arial"/>
                <a:cs typeface="Arial"/>
              </a:endParaRPr>
            </a:p>
            <a:p>
              <a:pPr marL="116065" marR="204031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ve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89" dirty="0">
                  <a:solidFill>
                    <a:srgbClr val="FFFFFF"/>
                  </a:solidFill>
                  <a:latin typeface="Arial"/>
                  <a:cs typeface="Arial"/>
                </a:rPr>
                <a:t>CTP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ene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al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line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soon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acti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noti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acti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al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limi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atio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so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1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ith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ent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em</a:t>
              </a:r>
              <a:endParaRPr sz="577" dirty="0">
                <a:latin typeface="Arial"/>
                <a:cs typeface="Arial"/>
              </a:endParaRPr>
            </a:p>
            <a:p>
              <a:pPr marL="116065" marR="63836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En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y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amendi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26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i="1" spc="-2" dirty="0">
                  <a:solidFill>
                    <a:srgbClr val="FFFFFF"/>
                  </a:solidFill>
                  <a:latin typeface="Arial"/>
                  <a:cs typeface="Arial"/>
                </a:rPr>
                <a:t>otor</a:t>
              </a:r>
              <a:r>
                <a:rPr sz="577" i="1" spc="-43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58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i="1" spc="-5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i="1" spc="-12" dirty="0">
                  <a:solidFill>
                    <a:srgbClr val="FFFFFF"/>
                  </a:solidFill>
                  <a:latin typeface="Arial"/>
                  <a:cs typeface="Arial"/>
                </a:rPr>
                <a:t>cide</a:t>
              </a:r>
              <a:r>
                <a:rPr sz="577" i="1" spc="-19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i="1" spc="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i="1" spc="-38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i="1" spc="-19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i="1" spc="-31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i="1" spc="2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77" i="1" spc="-1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i="1" spc="-24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i="1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i="1" spc="-3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i="1" spc="-31" dirty="0">
                  <a:solidFill>
                    <a:srgbClr val="FFFFFF"/>
                  </a:solidFill>
                  <a:latin typeface="Arial"/>
                  <a:cs typeface="Arial"/>
                </a:rPr>
                <a:t> Act</a:t>
              </a:r>
              <a:r>
                <a:rPr sz="577" i="1" spc="-38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89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r>
                <a:rPr sz="577" i="1" spc="-5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r>
                <a:rPr sz="577" i="1" spc="-7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r>
                <a:rPr sz="577" i="1" spc="-14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r>
                <a:rPr sz="577" i="1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to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equi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iew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at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17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y 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fi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8" dirty="0"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s.</a:t>
              </a:r>
              <a:endParaRPr sz="577" dirty="0">
                <a:latin typeface="Arial"/>
                <a:cs typeface="Arial"/>
              </a:endParaRPr>
            </a:p>
            <a:p>
              <a:pPr marL="116065" marR="144471" indent="-109957" algn="just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Amend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26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i="1" spc="-2" dirty="0">
                  <a:solidFill>
                    <a:srgbClr val="FFFFFF"/>
                  </a:solidFill>
                  <a:latin typeface="Arial"/>
                  <a:cs typeface="Arial"/>
                </a:rPr>
                <a:t>otor</a:t>
              </a:r>
              <a:r>
                <a:rPr sz="577" i="1" spc="-43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58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i="1" spc="-5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i="1" spc="-12" dirty="0">
                  <a:solidFill>
                    <a:srgbClr val="FFFFFF"/>
                  </a:solidFill>
                  <a:latin typeface="Arial"/>
                  <a:cs typeface="Arial"/>
                </a:rPr>
                <a:t>cide</a:t>
              </a:r>
              <a:r>
                <a:rPr sz="577" i="1" spc="-19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i="1" spc="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i="1" spc="-38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i="1" spc="-19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i="1" spc="-31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i="1" spc="2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77" i="1" spc="-1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i="1" spc="-24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i="1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i="1" spc="-3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i="1" spc="-31" dirty="0">
                  <a:solidFill>
                    <a:srgbClr val="FFFFFF"/>
                  </a:solidFill>
                  <a:latin typeface="Arial"/>
                  <a:cs typeface="Arial"/>
                </a:rPr>
                <a:t> Act</a:t>
              </a:r>
              <a:r>
                <a:rPr sz="577" i="1" spc="-38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89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r>
                <a:rPr sz="577" i="1" spc="-5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r>
                <a:rPr sz="577" i="1" spc="-7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r>
                <a:rPr sz="577" i="1" spc="-14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r>
                <a:rPr sz="577" i="1" spc="-3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em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ve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en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Af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1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lity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Ind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63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96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ee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k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ly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98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arni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8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m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af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1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lity</a:t>
              </a:r>
              <a:endParaRPr sz="577" dirty="0">
                <a:latin typeface="Arial"/>
                <a:cs typeface="Arial"/>
              </a:endParaRPr>
            </a:p>
            <a:p>
              <a:pPr marL="116065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Amend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26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i="1" spc="-2" dirty="0">
                  <a:solidFill>
                    <a:srgbClr val="FFFFFF"/>
                  </a:solidFill>
                  <a:latin typeface="Arial"/>
                  <a:cs typeface="Arial"/>
                </a:rPr>
                <a:t>otor</a:t>
              </a:r>
              <a:r>
                <a:rPr sz="577" i="1" spc="-43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58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i="1" spc="-5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i="1" spc="-12" dirty="0">
                  <a:solidFill>
                    <a:srgbClr val="FFFFFF"/>
                  </a:solidFill>
                  <a:latin typeface="Arial"/>
                  <a:cs typeface="Arial"/>
                </a:rPr>
                <a:t>cide</a:t>
              </a:r>
              <a:r>
                <a:rPr sz="577" i="1" spc="-19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i="1" spc="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i="1" spc="-38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i="1" spc="-19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i="1" spc="-31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i="1" spc="2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77" i="1" spc="-1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i="1" spc="-24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i="1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i="1" spc="-3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i="1" spc="-31" dirty="0">
                  <a:solidFill>
                    <a:srgbClr val="FFFFFF"/>
                  </a:solidFill>
                  <a:latin typeface="Arial"/>
                  <a:cs typeface="Arial"/>
                </a:rPr>
                <a:t> Act</a:t>
              </a:r>
              <a:r>
                <a:rPr sz="577" i="1" spc="-38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i="1" spc="-89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r>
                <a:rPr sz="577" i="1" spc="-5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r>
                <a:rPr sz="577" i="1" spc="-7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r>
                <a:rPr sz="577" i="1" spc="-14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r>
                <a:rPr sz="577" i="1" spc="-3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2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sh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opr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ia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endParaRPr sz="577" dirty="0">
                <a:latin typeface="Arial"/>
                <a:cs typeface="Arial"/>
              </a:endParaRPr>
            </a:p>
            <a:p>
              <a:pPr marL="116065">
                <a:spcBef>
                  <a:spcPts val="115"/>
                </a:spcBef>
              </a:pP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hie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y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y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po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li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en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om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2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1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38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es</a:t>
              </a:r>
              <a:endParaRPr sz="577" dirty="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66432" y="2405076"/>
              <a:ext cx="2728102" cy="193839"/>
            </a:xfrm>
            <a:custGeom>
              <a:avLst/>
              <a:gdLst/>
              <a:ahLst/>
              <a:cxnLst/>
              <a:rect l="l" t="t" r="r" b="b"/>
              <a:pathLst>
                <a:path w="5671757" h="402993">
                  <a:moveTo>
                    <a:pt x="152368" y="0"/>
                  </a:moveTo>
                  <a:lnTo>
                    <a:pt x="104587" y="249"/>
                  </a:lnTo>
                  <a:lnTo>
                    <a:pt x="53454" y="3897"/>
                  </a:lnTo>
                  <a:lnTo>
                    <a:pt x="15758" y="22731"/>
                  </a:lnTo>
                  <a:lnTo>
                    <a:pt x="1920" y="68505"/>
                  </a:lnTo>
                  <a:lnTo>
                    <a:pt x="3" y="127015"/>
                  </a:lnTo>
                  <a:lnTo>
                    <a:pt x="0" y="276006"/>
                  </a:lnTo>
                  <a:lnTo>
                    <a:pt x="218" y="298402"/>
                  </a:lnTo>
                  <a:lnTo>
                    <a:pt x="3866" y="349535"/>
                  </a:lnTo>
                  <a:lnTo>
                    <a:pt x="22700" y="387232"/>
                  </a:lnTo>
                  <a:lnTo>
                    <a:pt x="68474" y="401069"/>
                  </a:lnTo>
                  <a:lnTo>
                    <a:pt x="127688" y="402993"/>
                  </a:lnTo>
                  <a:lnTo>
                    <a:pt x="5567169" y="402772"/>
                  </a:lnTo>
                  <a:lnTo>
                    <a:pt x="5618302" y="399124"/>
                  </a:lnTo>
                  <a:lnTo>
                    <a:pt x="5655999" y="380290"/>
                  </a:lnTo>
                  <a:lnTo>
                    <a:pt x="5669836" y="334516"/>
                  </a:lnTo>
                  <a:lnTo>
                    <a:pt x="5671753" y="276006"/>
                  </a:lnTo>
                  <a:lnTo>
                    <a:pt x="5671757" y="127015"/>
                  </a:lnTo>
                  <a:lnTo>
                    <a:pt x="5671539" y="104619"/>
                  </a:lnTo>
                  <a:lnTo>
                    <a:pt x="5667891" y="53485"/>
                  </a:lnTo>
                  <a:lnTo>
                    <a:pt x="5649057" y="15789"/>
                  </a:lnTo>
                  <a:lnTo>
                    <a:pt x="5603283" y="1951"/>
                  </a:lnTo>
                  <a:lnTo>
                    <a:pt x="152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405879" y="2457506"/>
              <a:ext cx="245569" cy="934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77" spc="-41" dirty="0">
                  <a:solidFill>
                    <a:srgbClr val="F5821F"/>
                  </a:solidFill>
                  <a:latin typeface="Arial"/>
                  <a:cs typeface="Arial"/>
                </a:rPr>
                <a:t>Ex</a:t>
              </a:r>
              <a:r>
                <a:rPr sz="577" spc="-43" dirty="0">
                  <a:solidFill>
                    <a:srgbClr val="F5821F"/>
                  </a:solidFill>
                  <a:latin typeface="Arial"/>
                  <a:cs typeface="Arial"/>
                </a:rPr>
                <a:t>p</a:t>
              </a:r>
              <a:r>
                <a:rPr sz="577" spc="5" dirty="0">
                  <a:solidFill>
                    <a:srgbClr val="F5821F"/>
                  </a:solidFill>
                  <a:latin typeface="Arial"/>
                  <a:cs typeface="Arial"/>
                </a:rPr>
                <a:t>lo</a:t>
              </a:r>
              <a:r>
                <a:rPr sz="577" dirty="0">
                  <a:solidFill>
                    <a:srgbClr val="F5821F"/>
                  </a:solidFill>
                  <a:latin typeface="Arial"/>
                  <a:cs typeface="Arial"/>
                </a:rPr>
                <a:t>r</a:t>
              </a:r>
              <a:r>
                <a:rPr sz="577" spc="-26" dirty="0">
                  <a:solidFill>
                    <a:srgbClr val="F5821F"/>
                  </a:solidFill>
                  <a:latin typeface="Arial"/>
                  <a:cs typeface="Arial"/>
                </a:rPr>
                <a:t>e</a:t>
              </a:r>
              <a:endParaRPr sz="577" dirty="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166417" y="2405076"/>
              <a:ext cx="2728132" cy="193852"/>
            </a:xfrm>
            <a:custGeom>
              <a:avLst/>
              <a:gdLst/>
              <a:ahLst/>
              <a:cxnLst/>
              <a:rect l="l" t="t" r="r" b="b"/>
              <a:pathLst>
                <a:path w="5671820" h="403021">
                  <a:moveTo>
                    <a:pt x="152400" y="0"/>
                  </a:moveTo>
                  <a:lnTo>
                    <a:pt x="104619" y="249"/>
                  </a:lnTo>
                  <a:lnTo>
                    <a:pt x="53485" y="3897"/>
                  </a:lnTo>
                  <a:lnTo>
                    <a:pt x="15789" y="22731"/>
                  </a:lnTo>
                  <a:lnTo>
                    <a:pt x="1951" y="68505"/>
                  </a:lnTo>
                  <a:lnTo>
                    <a:pt x="28" y="127719"/>
                  </a:lnTo>
                  <a:lnTo>
                    <a:pt x="0" y="250621"/>
                  </a:lnTo>
                  <a:lnTo>
                    <a:pt x="31" y="276006"/>
                  </a:lnTo>
                  <a:lnTo>
                    <a:pt x="841" y="317998"/>
                  </a:lnTo>
                  <a:lnTo>
                    <a:pt x="6735" y="361851"/>
                  </a:lnTo>
                  <a:lnTo>
                    <a:pt x="31181" y="392460"/>
                  </a:lnTo>
                  <a:lnTo>
                    <a:pt x="68505" y="401069"/>
                  </a:lnTo>
                  <a:lnTo>
                    <a:pt x="127719" y="402993"/>
                  </a:lnTo>
                  <a:lnTo>
                    <a:pt x="5519420" y="403021"/>
                  </a:lnTo>
                  <a:lnTo>
                    <a:pt x="5544804" y="402990"/>
                  </a:lnTo>
                  <a:lnTo>
                    <a:pt x="5586796" y="402179"/>
                  </a:lnTo>
                  <a:lnTo>
                    <a:pt x="5630649" y="396286"/>
                  </a:lnTo>
                  <a:lnTo>
                    <a:pt x="5661259" y="371840"/>
                  </a:lnTo>
                  <a:lnTo>
                    <a:pt x="5669868" y="334516"/>
                  </a:lnTo>
                  <a:lnTo>
                    <a:pt x="5671791" y="275302"/>
                  </a:lnTo>
                  <a:lnTo>
                    <a:pt x="5671820" y="152400"/>
                  </a:lnTo>
                  <a:lnTo>
                    <a:pt x="5671788" y="127015"/>
                  </a:lnTo>
                  <a:lnTo>
                    <a:pt x="5670978" y="85023"/>
                  </a:lnTo>
                  <a:lnTo>
                    <a:pt x="5665084" y="41170"/>
                  </a:lnTo>
                  <a:lnTo>
                    <a:pt x="5640638" y="10560"/>
                  </a:lnTo>
                  <a:lnTo>
                    <a:pt x="5603314" y="1951"/>
                  </a:lnTo>
                  <a:lnTo>
                    <a:pt x="5544100" y="28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5821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0323" y="3878747"/>
              <a:ext cx="2734226" cy="839513"/>
            </a:xfrm>
            <a:custGeom>
              <a:avLst/>
              <a:gdLst/>
              <a:ahLst/>
              <a:cxnLst/>
              <a:rect l="l" t="t" r="r" b="b"/>
              <a:pathLst>
                <a:path w="5671757" h="1745357">
                  <a:moveTo>
                    <a:pt x="152368" y="0"/>
                  </a:moveTo>
                  <a:lnTo>
                    <a:pt x="104587" y="249"/>
                  </a:lnTo>
                  <a:lnTo>
                    <a:pt x="53454" y="3897"/>
                  </a:lnTo>
                  <a:lnTo>
                    <a:pt x="15758" y="22731"/>
                  </a:lnTo>
                  <a:lnTo>
                    <a:pt x="1920" y="68505"/>
                  </a:lnTo>
                  <a:lnTo>
                    <a:pt x="3" y="127015"/>
                  </a:lnTo>
                  <a:lnTo>
                    <a:pt x="0" y="1618370"/>
                  </a:lnTo>
                  <a:lnTo>
                    <a:pt x="218" y="1640767"/>
                  </a:lnTo>
                  <a:lnTo>
                    <a:pt x="3866" y="1691900"/>
                  </a:lnTo>
                  <a:lnTo>
                    <a:pt x="22700" y="1729597"/>
                  </a:lnTo>
                  <a:lnTo>
                    <a:pt x="68474" y="1743434"/>
                  </a:lnTo>
                  <a:lnTo>
                    <a:pt x="127688" y="1745357"/>
                  </a:lnTo>
                  <a:lnTo>
                    <a:pt x="5567169" y="1745136"/>
                  </a:lnTo>
                  <a:lnTo>
                    <a:pt x="5618302" y="1741488"/>
                  </a:lnTo>
                  <a:lnTo>
                    <a:pt x="5655999" y="1722655"/>
                  </a:lnTo>
                  <a:lnTo>
                    <a:pt x="5669836" y="1676880"/>
                  </a:lnTo>
                  <a:lnTo>
                    <a:pt x="5671753" y="1618370"/>
                  </a:lnTo>
                  <a:lnTo>
                    <a:pt x="5671757" y="127015"/>
                  </a:lnTo>
                  <a:lnTo>
                    <a:pt x="5671539" y="104619"/>
                  </a:lnTo>
                  <a:lnTo>
                    <a:pt x="5667891" y="53485"/>
                  </a:lnTo>
                  <a:lnTo>
                    <a:pt x="5649057" y="15789"/>
                  </a:lnTo>
                  <a:lnTo>
                    <a:pt x="5603283" y="1951"/>
                  </a:lnTo>
                  <a:lnTo>
                    <a:pt x="152368" y="0"/>
                  </a:lnTo>
                  <a:close/>
                </a:path>
              </a:pathLst>
            </a:custGeom>
            <a:solidFill>
              <a:srgbClr val="565C7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279427" y="3972847"/>
              <a:ext cx="2517688" cy="72571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6065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13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ain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pri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unde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writi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model,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noti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po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niti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imp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ement</a:t>
              </a:r>
              <a:endParaRPr sz="577" dirty="0">
                <a:latin typeface="Arial"/>
                <a:cs typeface="Arial"/>
              </a:endParaRPr>
            </a:p>
            <a:p>
              <a:pPr marL="116065" marR="6109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Moni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ums</a:t>
              </a:r>
              <a:r>
                <a:rPr sz="577" spc="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in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ent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ignifi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cant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in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ums</a:t>
              </a:r>
              <a:r>
                <a:rPr sz="577" spc="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s,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ex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amine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pu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lic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unde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writi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model</a:t>
              </a:r>
              <a:endParaRPr sz="577" dirty="0">
                <a:latin typeface="Arial"/>
                <a:cs typeface="Arial"/>
              </a:endParaRPr>
            </a:p>
            <a:p>
              <a:pPr marL="116065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13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ain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omm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nity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ati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model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ehi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0" dirty="0">
                  <a:solidFill>
                    <a:srgbClr val="FFFFFF"/>
                  </a:solidFill>
                  <a:latin typeface="Arial"/>
                  <a:cs typeface="Arial"/>
                </a:rPr>
                <a:t>fili</a:t>
              </a:r>
              <a:r>
                <a:rPr sz="577" spc="19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em</a:t>
              </a:r>
              <a:endParaRPr sz="577" dirty="0">
                <a:latin typeface="Arial"/>
                <a:cs typeface="Arial"/>
              </a:endParaRPr>
            </a:p>
            <a:p>
              <a:pPr marL="116065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13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ain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ent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89" dirty="0">
                  <a:solidFill>
                    <a:srgbClr val="FFFFFF"/>
                  </a:solidFill>
                  <a:latin typeface="Arial"/>
                  <a:cs typeface="Arial"/>
                </a:rPr>
                <a:t>CTP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emium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ection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model</a:t>
              </a:r>
              <a:endParaRPr sz="577" dirty="0">
                <a:latin typeface="Arial"/>
                <a:cs typeface="Arial"/>
              </a:endParaRPr>
            </a:p>
            <a:p>
              <a:pPr marL="116065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13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ain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ent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Nomi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al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65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en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ant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endParaRPr sz="577" dirty="0">
                <a:latin typeface="Arial"/>
                <a:cs typeface="Arial"/>
              </a:endParaRPr>
            </a:p>
            <a:p>
              <a:pPr marL="116065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13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ain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ommon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de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en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ine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1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idents</a:t>
              </a:r>
              <a:endParaRPr sz="577" dirty="0">
                <a:latin typeface="Arial"/>
                <a:cs typeface="Arial"/>
              </a:endParaRPr>
            </a:p>
            <a:p>
              <a:pPr marL="116065" indent="-109957">
                <a:spcBef>
                  <a:spcPts val="115"/>
                </a:spcBef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38" dirty="0">
                  <a:solidFill>
                    <a:srgbClr val="FFFFFF"/>
                  </a:solidFill>
                  <a:latin typeface="Arial"/>
                  <a:cs typeface="Arial"/>
                </a:rPr>
                <a:t>Do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not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5" dirty="0">
                  <a:solidFill>
                    <a:srgbClr val="FFFFFF"/>
                  </a:solidFill>
                  <a:latin typeface="Arial"/>
                  <a:cs typeface="Arial"/>
                </a:rPr>
                <a:t>int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odu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no-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fa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77" spc="17" dirty="0">
                  <a:solidFill>
                    <a:srgbClr val="FFFFFF"/>
                  </a:solidFill>
                  <a:latin typeface="Arial"/>
                  <a:cs typeface="Arial"/>
                </a:rPr>
                <a:t>lt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en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at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th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time</a:t>
              </a:r>
              <a:endParaRPr sz="577" dirty="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160323" y="3770944"/>
              <a:ext cx="2734210" cy="196197"/>
            </a:xfrm>
            <a:custGeom>
              <a:avLst/>
              <a:gdLst/>
              <a:ahLst/>
              <a:cxnLst/>
              <a:rect l="l" t="t" r="r" b="b"/>
              <a:pathLst>
                <a:path w="5684457" h="407895">
                  <a:moveTo>
                    <a:pt x="152368" y="0"/>
                  </a:moveTo>
                  <a:lnTo>
                    <a:pt x="104587" y="249"/>
                  </a:lnTo>
                  <a:lnTo>
                    <a:pt x="53454" y="3897"/>
                  </a:lnTo>
                  <a:lnTo>
                    <a:pt x="15758" y="22731"/>
                  </a:lnTo>
                  <a:lnTo>
                    <a:pt x="1920" y="68505"/>
                  </a:lnTo>
                  <a:lnTo>
                    <a:pt x="3" y="127015"/>
                  </a:lnTo>
                  <a:lnTo>
                    <a:pt x="0" y="280908"/>
                  </a:lnTo>
                  <a:lnTo>
                    <a:pt x="218" y="303304"/>
                  </a:lnTo>
                  <a:lnTo>
                    <a:pt x="3866" y="354438"/>
                  </a:lnTo>
                  <a:lnTo>
                    <a:pt x="22700" y="392134"/>
                  </a:lnTo>
                  <a:lnTo>
                    <a:pt x="68474" y="405972"/>
                  </a:lnTo>
                  <a:lnTo>
                    <a:pt x="127688" y="407895"/>
                  </a:lnTo>
                  <a:lnTo>
                    <a:pt x="5579869" y="407674"/>
                  </a:lnTo>
                  <a:lnTo>
                    <a:pt x="5631002" y="404026"/>
                  </a:lnTo>
                  <a:lnTo>
                    <a:pt x="5668699" y="385192"/>
                  </a:lnTo>
                  <a:lnTo>
                    <a:pt x="5682536" y="339418"/>
                  </a:lnTo>
                  <a:lnTo>
                    <a:pt x="5684453" y="280908"/>
                  </a:lnTo>
                  <a:lnTo>
                    <a:pt x="5684457" y="127015"/>
                  </a:lnTo>
                  <a:lnTo>
                    <a:pt x="5684239" y="104619"/>
                  </a:lnTo>
                  <a:lnTo>
                    <a:pt x="5680591" y="53485"/>
                  </a:lnTo>
                  <a:lnTo>
                    <a:pt x="5661757" y="15789"/>
                  </a:lnTo>
                  <a:lnTo>
                    <a:pt x="5615983" y="1951"/>
                  </a:lnTo>
                  <a:lnTo>
                    <a:pt x="152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2395862" y="3824553"/>
              <a:ext cx="259618" cy="934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77" spc="5" dirty="0">
                  <a:solidFill>
                    <a:srgbClr val="565C7B"/>
                  </a:solidFill>
                  <a:latin typeface="Arial"/>
                  <a:cs typeface="Arial"/>
                </a:rPr>
                <a:t>Moni</a:t>
              </a:r>
              <a:r>
                <a:rPr sz="577" spc="-2" dirty="0">
                  <a:solidFill>
                    <a:srgbClr val="565C7B"/>
                  </a:solidFill>
                  <a:latin typeface="Arial"/>
                  <a:cs typeface="Arial"/>
                </a:rPr>
                <a:t>t</a:t>
              </a:r>
              <a:r>
                <a:rPr sz="577" spc="-7" dirty="0">
                  <a:solidFill>
                    <a:srgbClr val="565C7B"/>
                  </a:solidFill>
                  <a:latin typeface="Arial"/>
                  <a:cs typeface="Arial"/>
                </a:rPr>
                <a:t>or</a:t>
              </a:r>
              <a:endParaRPr sz="577" dirty="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60308" y="3770945"/>
              <a:ext cx="2734241" cy="196210"/>
            </a:xfrm>
            <a:custGeom>
              <a:avLst/>
              <a:gdLst/>
              <a:ahLst/>
              <a:cxnLst/>
              <a:rect l="l" t="t" r="r" b="b"/>
              <a:pathLst>
                <a:path w="5684520" h="407924">
                  <a:moveTo>
                    <a:pt x="152400" y="0"/>
                  </a:moveTo>
                  <a:lnTo>
                    <a:pt x="104619" y="249"/>
                  </a:lnTo>
                  <a:lnTo>
                    <a:pt x="53485" y="3897"/>
                  </a:lnTo>
                  <a:lnTo>
                    <a:pt x="15789" y="22731"/>
                  </a:lnTo>
                  <a:lnTo>
                    <a:pt x="1951" y="68505"/>
                  </a:lnTo>
                  <a:lnTo>
                    <a:pt x="28" y="127719"/>
                  </a:lnTo>
                  <a:lnTo>
                    <a:pt x="0" y="255523"/>
                  </a:lnTo>
                  <a:lnTo>
                    <a:pt x="31" y="280908"/>
                  </a:lnTo>
                  <a:lnTo>
                    <a:pt x="841" y="322900"/>
                  </a:lnTo>
                  <a:lnTo>
                    <a:pt x="6735" y="366753"/>
                  </a:lnTo>
                  <a:lnTo>
                    <a:pt x="31181" y="397363"/>
                  </a:lnTo>
                  <a:lnTo>
                    <a:pt x="68505" y="405972"/>
                  </a:lnTo>
                  <a:lnTo>
                    <a:pt x="127719" y="407895"/>
                  </a:lnTo>
                  <a:lnTo>
                    <a:pt x="5532120" y="407923"/>
                  </a:lnTo>
                  <a:lnTo>
                    <a:pt x="5557504" y="407892"/>
                  </a:lnTo>
                  <a:lnTo>
                    <a:pt x="5599496" y="407082"/>
                  </a:lnTo>
                  <a:lnTo>
                    <a:pt x="5643349" y="401188"/>
                  </a:lnTo>
                  <a:lnTo>
                    <a:pt x="5673959" y="376742"/>
                  </a:lnTo>
                  <a:lnTo>
                    <a:pt x="5682568" y="339418"/>
                  </a:lnTo>
                  <a:lnTo>
                    <a:pt x="5684491" y="280204"/>
                  </a:lnTo>
                  <a:lnTo>
                    <a:pt x="5684520" y="152399"/>
                  </a:lnTo>
                  <a:lnTo>
                    <a:pt x="5684488" y="127015"/>
                  </a:lnTo>
                  <a:lnTo>
                    <a:pt x="5683678" y="85023"/>
                  </a:lnTo>
                  <a:lnTo>
                    <a:pt x="5677784" y="41170"/>
                  </a:lnTo>
                  <a:lnTo>
                    <a:pt x="5653338" y="10560"/>
                  </a:lnTo>
                  <a:lnTo>
                    <a:pt x="5616014" y="1951"/>
                  </a:lnTo>
                  <a:lnTo>
                    <a:pt x="5556800" y="28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565C7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55818" y="966489"/>
              <a:ext cx="664012" cy="138844"/>
            </a:xfrm>
            <a:custGeom>
              <a:avLst/>
              <a:gdLst/>
              <a:ahLst/>
              <a:cxnLst/>
              <a:rect l="l" t="t" r="r" b="b"/>
              <a:pathLst>
                <a:path w="1380490" h="288658">
                  <a:moveTo>
                    <a:pt x="1380490" y="0"/>
                  </a:moveTo>
                  <a:lnTo>
                    <a:pt x="0" y="0"/>
                  </a:lnTo>
                  <a:lnTo>
                    <a:pt x="0" y="288658"/>
                  </a:lnTo>
                  <a:lnTo>
                    <a:pt x="1380490" y="288658"/>
                  </a:lnTo>
                  <a:lnTo>
                    <a:pt x="1380490" y="0"/>
                  </a:lnTo>
                  <a:close/>
                </a:path>
              </a:pathLst>
            </a:custGeom>
            <a:solidFill>
              <a:srgbClr val="565C7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719830" y="966489"/>
              <a:ext cx="402561" cy="138844"/>
            </a:xfrm>
            <a:custGeom>
              <a:avLst/>
              <a:gdLst/>
              <a:ahLst/>
              <a:cxnLst/>
              <a:rect l="l" t="t" r="r" b="b"/>
              <a:pathLst>
                <a:path w="836929" h="288658">
                  <a:moveTo>
                    <a:pt x="836929" y="0"/>
                  </a:moveTo>
                  <a:lnTo>
                    <a:pt x="0" y="0"/>
                  </a:lnTo>
                  <a:lnTo>
                    <a:pt x="0" y="288658"/>
                  </a:lnTo>
                  <a:lnTo>
                    <a:pt x="836929" y="288658"/>
                  </a:lnTo>
                  <a:lnTo>
                    <a:pt x="836929" y="0"/>
                  </a:lnTo>
                  <a:close/>
                </a:path>
              </a:pathLst>
            </a:custGeom>
            <a:solidFill>
              <a:srgbClr val="565C7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122391" y="966489"/>
              <a:ext cx="762972" cy="138844"/>
            </a:xfrm>
            <a:custGeom>
              <a:avLst/>
              <a:gdLst/>
              <a:ahLst/>
              <a:cxnLst/>
              <a:rect l="l" t="t" r="r" b="b"/>
              <a:pathLst>
                <a:path w="1586229" h="288658">
                  <a:moveTo>
                    <a:pt x="1586229" y="0"/>
                  </a:moveTo>
                  <a:lnTo>
                    <a:pt x="0" y="0"/>
                  </a:lnTo>
                  <a:lnTo>
                    <a:pt x="0" y="288658"/>
                  </a:lnTo>
                  <a:lnTo>
                    <a:pt x="1586229" y="288658"/>
                  </a:lnTo>
                  <a:lnTo>
                    <a:pt x="1586229" y="0"/>
                  </a:lnTo>
                  <a:close/>
                </a:path>
              </a:pathLst>
            </a:custGeom>
            <a:solidFill>
              <a:srgbClr val="565C7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885364" y="966489"/>
              <a:ext cx="538785" cy="138844"/>
            </a:xfrm>
            <a:custGeom>
              <a:avLst/>
              <a:gdLst/>
              <a:ahLst/>
              <a:cxnLst/>
              <a:rect l="l" t="t" r="r" b="b"/>
              <a:pathLst>
                <a:path w="1120140" h="288658">
                  <a:moveTo>
                    <a:pt x="1120140" y="0"/>
                  </a:moveTo>
                  <a:lnTo>
                    <a:pt x="0" y="0"/>
                  </a:lnTo>
                  <a:lnTo>
                    <a:pt x="0" y="288658"/>
                  </a:lnTo>
                  <a:lnTo>
                    <a:pt x="1120140" y="288658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565C7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424149" y="966489"/>
              <a:ext cx="673175" cy="138844"/>
            </a:xfrm>
            <a:custGeom>
              <a:avLst/>
              <a:gdLst/>
              <a:ahLst/>
              <a:cxnLst/>
              <a:rect l="l" t="t" r="r" b="b"/>
              <a:pathLst>
                <a:path w="1399539" h="288658">
                  <a:moveTo>
                    <a:pt x="1399539" y="0"/>
                  </a:moveTo>
                  <a:lnTo>
                    <a:pt x="0" y="0"/>
                  </a:lnTo>
                  <a:lnTo>
                    <a:pt x="0" y="288658"/>
                  </a:lnTo>
                  <a:lnTo>
                    <a:pt x="1399539" y="288658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565C7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097324" y="966489"/>
              <a:ext cx="630213" cy="138844"/>
            </a:xfrm>
            <a:custGeom>
              <a:avLst/>
              <a:gdLst/>
              <a:ahLst/>
              <a:cxnLst/>
              <a:rect l="l" t="t" r="r" b="b"/>
              <a:pathLst>
                <a:path w="1310220" h="288658">
                  <a:moveTo>
                    <a:pt x="1310220" y="0"/>
                  </a:moveTo>
                  <a:lnTo>
                    <a:pt x="0" y="0"/>
                  </a:lnTo>
                  <a:lnTo>
                    <a:pt x="0" y="288658"/>
                  </a:lnTo>
                  <a:lnTo>
                    <a:pt x="1310220" y="288658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565C7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055818" y="1105333"/>
              <a:ext cx="664012" cy="203370"/>
            </a:xfrm>
            <a:custGeom>
              <a:avLst/>
              <a:gdLst/>
              <a:ahLst/>
              <a:cxnLst/>
              <a:rect l="l" t="t" r="r" b="b"/>
              <a:pathLst>
                <a:path w="1380490" h="422808">
                  <a:moveTo>
                    <a:pt x="0" y="0"/>
                  </a:moveTo>
                  <a:lnTo>
                    <a:pt x="1380490" y="0"/>
                  </a:lnTo>
                  <a:lnTo>
                    <a:pt x="1380490" y="422808"/>
                  </a:lnTo>
                  <a:lnTo>
                    <a:pt x="0" y="422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B4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719830" y="1105333"/>
              <a:ext cx="1165534" cy="101685"/>
            </a:xfrm>
            <a:custGeom>
              <a:avLst/>
              <a:gdLst/>
              <a:ahLst/>
              <a:cxnLst/>
              <a:rect l="l" t="t" r="r" b="b"/>
              <a:pathLst>
                <a:path w="2423159" h="211404">
                  <a:moveTo>
                    <a:pt x="242315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2423159" y="211404"/>
                  </a:lnTo>
                  <a:lnTo>
                    <a:pt x="2423159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885364" y="1207018"/>
              <a:ext cx="1842173" cy="101685"/>
            </a:xfrm>
            <a:custGeom>
              <a:avLst/>
              <a:gdLst/>
              <a:ahLst/>
              <a:cxnLst/>
              <a:rect l="l" t="t" r="r" b="b"/>
              <a:pathLst>
                <a:path w="3829900" h="211404">
                  <a:moveTo>
                    <a:pt x="382990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3829900" y="211404"/>
                  </a:lnTo>
                  <a:lnTo>
                    <a:pt x="3829900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719830" y="1918812"/>
              <a:ext cx="1165534" cy="101685"/>
            </a:xfrm>
            <a:custGeom>
              <a:avLst/>
              <a:gdLst/>
              <a:ahLst/>
              <a:cxnLst/>
              <a:rect l="l" t="t" r="r" b="b"/>
              <a:pathLst>
                <a:path w="2423159" h="211404">
                  <a:moveTo>
                    <a:pt x="242315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2423159" y="211404"/>
                  </a:lnTo>
                  <a:lnTo>
                    <a:pt x="2423159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424149" y="3139026"/>
              <a:ext cx="1303388" cy="161268"/>
            </a:xfrm>
            <a:custGeom>
              <a:avLst/>
              <a:gdLst/>
              <a:ahLst/>
              <a:cxnLst/>
              <a:rect l="l" t="t" r="r" b="b"/>
              <a:pathLst>
                <a:path w="2709760" h="335279">
                  <a:moveTo>
                    <a:pt x="2709760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2709760" y="335280"/>
                  </a:lnTo>
                  <a:lnTo>
                    <a:pt x="2709760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719830" y="3037340"/>
              <a:ext cx="1704319" cy="101685"/>
            </a:xfrm>
            <a:custGeom>
              <a:avLst/>
              <a:gdLst/>
              <a:ahLst/>
              <a:cxnLst/>
              <a:rect l="l" t="t" r="r" b="b"/>
              <a:pathLst>
                <a:path w="3543300" h="211404">
                  <a:moveTo>
                    <a:pt x="354330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3543300" y="211404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885364" y="2935655"/>
              <a:ext cx="1842173" cy="101685"/>
            </a:xfrm>
            <a:custGeom>
              <a:avLst/>
              <a:gdLst/>
              <a:ahLst/>
              <a:cxnLst/>
              <a:rect l="l" t="t" r="r" b="b"/>
              <a:pathLst>
                <a:path w="3829900" h="211404">
                  <a:moveTo>
                    <a:pt x="382990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3829900" y="211404"/>
                  </a:lnTo>
                  <a:lnTo>
                    <a:pt x="3829900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122390" y="2833971"/>
              <a:ext cx="1301758" cy="101685"/>
            </a:xfrm>
            <a:custGeom>
              <a:avLst/>
              <a:gdLst/>
              <a:ahLst/>
              <a:cxnLst/>
              <a:rect l="l" t="t" r="r" b="b"/>
              <a:pathLst>
                <a:path w="2706370" h="211404">
                  <a:moveTo>
                    <a:pt x="270637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2706370" y="211404"/>
                  </a:lnTo>
                  <a:lnTo>
                    <a:pt x="2706370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4719830" y="2732286"/>
              <a:ext cx="1165534" cy="101685"/>
            </a:xfrm>
            <a:custGeom>
              <a:avLst/>
              <a:gdLst/>
              <a:ahLst/>
              <a:cxnLst/>
              <a:rect l="l" t="t" r="r" b="b"/>
              <a:pathLst>
                <a:path w="2423159" h="211404">
                  <a:moveTo>
                    <a:pt x="242315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2423159" y="211404"/>
                  </a:lnTo>
                  <a:lnTo>
                    <a:pt x="2423159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885364" y="2630600"/>
              <a:ext cx="1842173" cy="101685"/>
            </a:xfrm>
            <a:custGeom>
              <a:avLst/>
              <a:gdLst/>
              <a:ahLst/>
              <a:cxnLst/>
              <a:rect l="l" t="t" r="r" b="b"/>
              <a:pathLst>
                <a:path w="3829900" h="211404">
                  <a:moveTo>
                    <a:pt x="382990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3829900" y="211404"/>
                  </a:lnTo>
                  <a:lnTo>
                    <a:pt x="3829900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122390" y="2528916"/>
              <a:ext cx="1301758" cy="101685"/>
            </a:xfrm>
            <a:custGeom>
              <a:avLst/>
              <a:gdLst/>
              <a:ahLst/>
              <a:cxnLst/>
              <a:rect l="l" t="t" r="r" b="b"/>
              <a:pathLst>
                <a:path w="2706370" h="211404">
                  <a:moveTo>
                    <a:pt x="270637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2706370" y="211404"/>
                  </a:lnTo>
                  <a:lnTo>
                    <a:pt x="2706370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719830" y="2427231"/>
              <a:ext cx="1165534" cy="101685"/>
            </a:xfrm>
            <a:custGeom>
              <a:avLst/>
              <a:gdLst/>
              <a:ahLst/>
              <a:cxnLst/>
              <a:rect l="l" t="t" r="r" b="b"/>
              <a:pathLst>
                <a:path w="2423159" h="211404">
                  <a:moveTo>
                    <a:pt x="242315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2423159" y="211404"/>
                  </a:lnTo>
                  <a:lnTo>
                    <a:pt x="2423159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885364" y="2325546"/>
              <a:ext cx="1842173" cy="101685"/>
            </a:xfrm>
            <a:custGeom>
              <a:avLst/>
              <a:gdLst/>
              <a:ahLst/>
              <a:cxnLst/>
              <a:rect l="l" t="t" r="r" b="b"/>
              <a:pathLst>
                <a:path w="3829900" h="211404">
                  <a:moveTo>
                    <a:pt x="382990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3829900" y="211404"/>
                  </a:lnTo>
                  <a:lnTo>
                    <a:pt x="3829900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719830" y="2223867"/>
              <a:ext cx="1165534" cy="101685"/>
            </a:xfrm>
            <a:custGeom>
              <a:avLst/>
              <a:gdLst/>
              <a:ahLst/>
              <a:cxnLst/>
              <a:rect l="l" t="t" r="r" b="b"/>
              <a:pathLst>
                <a:path w="2423159" h="211404">
                  <a:moveTo>
                    <a:pt x="242315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2423159" y="211404"/>
                  </a:lnTo>
                  <a:lnTo>
                    <a:pt x="2423159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885364" y="2122182"/>
              <a:ext cx="1842173" cy="101685"/>
            </a:xfrm>
            <a:custGeom>
              <a:avLst/>
              <a:gdLst/>
              <a:ahLst/>
              <a:cxnLst/>
              <a:rect l="l" t="t" r="r" b="b"/>
              <a:pathLst>
                <a:path w="3829900" h="211404">
                  <a:moveTo>
                    <a:pt x="382990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3829900" y="211404"/>
                  </a:lnTo>
                  <a:lnTo>
                    <a:pt x="3829900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122390" y="2020497"/>
              <a:ext cx="1301758" cy="101685"/>
            </a:xfrm>
            <a:custGeom>
              <a:avLst/>
              <a:gdLst/>
              <a:ahLst/>
              <a:cxnLst/>
              <a:rect l="l" t="t" r="r" b="b"/>
              <a:pathLst>
                <a:path w="2706370" h="211404">
                  <a:moveTo>
                    <a:pt x="270637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2706370" y="211404"/>
                  </a:lnTo>
                  <a:lnTo>
                    <a:pt x="2706370" y="0"/>
                  </a:lnTo>
                  <a:close/>
                </a:path>
              </a:pathLst>
            </a:custGeom>
            <a:solidFill>
              <a:srgbClr val="E2EDD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885364" y="1105333"/>
              <a:ext cx="538785" cy="101685"/>
            </a:xfrm>
            <a:custGeom>
              <a:avLst/>
              <a:gdLst/>
              <a:ahLst/>
              <a:cxnLst/>
              <a:rect l="l" t="t" r="r" b="b"/>
              <a:pathLst>
                <a:path w="1120140" h="211404">
                  <a:moveTo>
                    <a:pt x="112014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120140" y="211404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424149" y="1105333"/>
              <a:ext cx="673175" cy="101685"/>
            </a:xfrm>
            <a:custGeom>
              <a:avLst/>
              <a:gdLst/>
              <a:ahLst/>
              <a:cxnLst/>
              <a:rect l="l" t="t" r="r" b="b"/>
              <a:pathLst>
                <a:path w="1399539" h="211404">
                  <a:moveTo>
                    <a:pt x="139953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99539" y="211404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097324" y="1105333"/>
              <a:ext cx="630213" cy="101685"/>
            </a:xfrm>
            <a:custGeom>
              <a:avLst/>
              <a:gdLst/>
              <a:ahLst/>
              <a:cxnLst/>
              <a:rect l="l" t="t" r="r" b="b"/>
              <a:pathLst>
                <a:path w="1310220" h="211404">
                  <a:moveTo>
                    <a:pt x="131022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10220" y="211404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719830" y="1207018"/>
              <a:ext cx="402561" cy="101685"/>
            </a:xfrm>
            <a:custGeom>
              <a:avLst/>
              <a:gdLst/>
              <a:ahLst/>
              <a:cxnLst/>
              <a:rect l="l" t="t" r="r" b="b"/>
              <a:pathLst>
                <a:path w="836929" h="211404">
                  <a:moveTo>
                    <a:pt x="83692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836929" y="211404"/>
                  </a:lnTo>
                  <a:lnTo>
                    <a:pt x="8369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122391" y="1207018"/>
              <a:ext cx="762972" cy="101685"/>
            </a:xfrm>
            <a:custGeom>
              <a:avLst/>
              <a:gdLst/>
              <a:ahLst/>
              <a:cxnLst/>
              <a:rect l="l" t="t" r="r" b="b"/>
              <a:pathLst>
                <a:path w="1586229" h="211404">
                  <a:moveTo>
                    <a:pt x="158622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586229" y="211404"/>
                  </a:lnTo>
                  <a:lnTo>
                    <a:pt x="15862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4149" y="1308703"/>
              <a:ext cx="673175" cy="101685"/>
            </a:xfrm>
            <a:custGeom>
              <a:avLst/>
              <a:gdLst/>
              <a:ahLst/>
              <a:cxnLst/>
              <a:rect l="l" t="t" r="r" b="b"/>
              <a:pathLst>
                <a:path w="1399539" h="211404">
                  <a:moveTo>
                    <a:pt x="139953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99539" y="211404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7324" y="1308703"/>
              <a:ext cx="630213" cy="101685"/>
            </a:xfrm>
            <a:custGeom>
              <a:avLst/>
              <a:gdLst/>
              <a:ahLst/>
              <a:cxnLst/>
              <a:rect l="l" t="t" r="r" b="b"/>
              <a:pathLst>
                <a:path w="1310220" h="211404">
                  <a:moveTo>
                    <a:pt x="131022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10220" y="211404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885364" y="1512073"/>
              <a:ext cx="538785" cy="203370"/>
            </a:xfrm>
            <a:custGeom>
              <a:avLst/>
              <a:gdLst/>
              <a:ahLst/>
              <a:cxnLst/>
              <a:rect l="l" t="t" r="r" b="b"/>
              <a:pathLst>
                <a:path w="1120140" h="422808">
                  <a:moveTo>
                    <a:pt x="1120140" y="0"/>
                  </a:moveTo>
                  <a:lnTo>
                    <a:pt x="0" y="0"/>
                  </a:lnTo>
                  <a:lnTo>
                    <a:pt x="0" y="422808"/>
                  </a:lnTo>
                  <a:lnTo>
                    <a:pt x="1120140" y="422808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6424149" y="1613758"/>
              <a:ext cx="673175" cy="101685"/>
            </a:xfrm>
            <a:custGeom>
              <a:avLst/>
              <a:gdLst/>
              <a:ahLst/>
              <a:cxnLst/>
              <a:rect l="l" t="t" r="r" b="b"/>
              <a:pathLst>
                <a:path w="1399539" h="211404">
                  <a:moveTo>
                    <a:pt x="139953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99539" y="211404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097324" y="1613758"/>
              <a:ext cx="630213" cy="101685"/>
            </a:xfrm>
            <a:custGeom>
              <a:avLst/>
              <a:gdLst/>
              <a:ahLst/>
              <a:cxnLst/>
              <a:rect l="l" t="t" r="r" b="b"/>
              <a:pathLst>
                <a:path w="1310220" h="211404">
                  <a:moveTo>
                    <a:pt x="131022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10220" y="211404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719830" y="1410388"/>
              <a:ext cx="402561" cy="203370"/>
            </a:xfrm>
            <a:custGeom>
              <a:avLst/>
              <a:gdLst/>
              <a:ahLst/>
              <a:cxnLst/>
              <a:rect l="l" t="t" r="r" b="b"/>
              <a:pathLst>
                <a:path w="836929" h="422808">
                  <a:moveTo>
                    <a:pt x="836929" y="0"/>
                  </a:moveTo>
                  <a:lnTo>
                    <a:pt x="0" y="0"/>
                  </a:lnTo>
                  <a:lnTo>
                    <a:pt x="0" y="422808"/>
                  </a:lnTo>
                  <a:lnTo>
                    <a:pt x="836929" y="422808"/>
                  </a:lnTo>
                  <a:lnTo>
                    <a:pt x="8369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122391" y="1512073"/>
              <a:ext cx="762972" cy="101685"/>
            </a:xfrm>
            <a:custGeom>
              <a:avLst/>
              <a:gdLst/>
              <a:ahLst/>
              <a:cxnLst/>
              <a:rect l="l" t="t" r="r" b="b"/>
              <a:pathLst>
                <a:path w="1586229" h="211404">
                  <a:moveTo>
                    <a:pt x="158622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586229" y="211404"/>
                  </a:lnTo>
                  <a:lnTo>
                    <a:pt x="15862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7097324" y="1410388"/>
              <a:ext cx="630213" cy="101685"/>
            </a:xfrm>
            <a:custGeom>
              <a:avLst/>
              <a:gdLst/>
              <a:ahLst/>
              <a:cxnLst/>
              <a:rect l="l" t="t" r="r" b="b"/>
              <a:pathLst>
                <a:path w="1310220" h="211404">
                  <a:moveTo>
                    <a:pt x="131022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10220" y="211404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885364" y="1918812"/>
              <a:ext cx="538785" cy="101685"/>
            </a:xfrm>
            <a:custGeom>
              <a:avLst/>
              <a:gdLst/>
              <a:ahLst/>
              <a:cxnLst/>
              <a:rect l="l" t="t" r="r" b="b"/>
              <a:pathLst>
                <a:path w="1120140" h="211404">
                  <a:moveTo>
                    <a:pt x="112014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120140" y="211404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6424149" y="1918812"/>
              <a:ext cx="673175" cy="101685"/>
            </a:xfrm>
            <a:custGeom>
              <a:avLst/>
              <a:gdLst/>
              <a:ahLst/>
              <a:cxnLst/>
              <a:rect l="l" t="t" r="r" b="b"/>
              <a:pathLst>
                <a:path w="1399539" h="211404">
                  <a:moveTo>
                    <a:pt x="139953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99539" y="211404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097324" y="1918812"/>
              <a:ext cx="630213" cy="101685"/>
            </a:xfrm>
            <a:custGeom>
              <a:avLst/>
              <a:gdLst/>
              <a:ahLst/>
              <a:cxnLst/>
              <a:rect l="l" t="t" r="r" b="b"/>
              <a:pathLst>
                <a:path w="1310220" h="211404">
                  <a:moveTo>
                    <a:pt x="131022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10220" y="211404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4719830" y="1715442"/>
              <a:ext cx="402561" cy="203370"/>
            </a:xfrm>
            <a:custGeom>
              <a:avLst/>
              <a:gdLst/>
              <a:ahLst/>
              <a:cxnLst/>
              <a:rect l="l" t="t" r="r" b="b"/>
              <a:pathLst>
                <a:path w="836929" h="422808">
                  <a:moveTo>
                    <a:pt x="836929" y="0"/>
                  </a:moveTo>
                  <a:lnTo>
                    <a:pt x="0" y="0"/>
                  </a:lnTo>
                  <a:lnTo>
                    <a:pt x="0" y="422808"/>
                  </a:lnTo>
                  <a:lnTo>
                    <a:pt x="836929" y="422808"/>
                  </a:lnTo>
                  <a:lnTo>
                    <a:pt x="8369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122391" y="1817128"/>
              <a:ext cx="762972" cy="101685"/>
            </a:xfrm>
            <a:custGeom>
              <a:avLst/>
              <a:gdLst/>
              <a:ahLst/>
              <a:cxnLst/>
              <a:rect l="l" t="t" r="r" b="b"/>
              <a:pathLst>
                <a:path w="1586229" h="211404">
                  <a:moveTo>
                    <a:pt x="158622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586229" y="211404"/>
                  </a:lnTo>
                  <a:lnTo>
                    <a:pt x="15862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424149" y="1715442"/>
              <a:ext cx="673175" cy="101685"/>
            </a:xfrm>
            <a:custGeom>
              <a:avLst/>
              <a:gdLst/>
              <a:ahLst/>
              <a:cxnLst/>
              <a:rect l="l" t="t" r="r" b="b"/>
              <a:pathLst>
                <a:path w="1399539" h="211404">
                  <a:moveTo>
                    <a:pt x="139953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99539" y="211404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097324" y="1715442"/>
              <a:ext cx="630213" cy="101685"/>
            </a:xfrm>
            <a:custGeom>
              <a:avLst/>
              <a:gdLst/>
              <a:ahLst/>
              <a:cxnLst/>
              <a:rect l="l" t="t" r="r" b="b"/>
              <a:pathLst>
                <a:path w="1310220" h="211404">
                  <a:moveTo>
                    <a:pt x="131022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10220" y="211404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4719830" y="3139026"/>
              <a:ext cx="402561" cy="161268"/>
            </a:xfrm>
            <a:custGeom>
              <a:avLst/>
              <a:gdLst/>
              <a:ahLst/>
              <a:cxnLst/>
              <a:rect l="l" t="t" r="r" b="b"/>
              <a:pathLst>
                <a:path w="836929" h="335279">
                  <a:moveTo>
                    <a:pt x="836929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836929" y="335280"/>
                  </a:lnTo>
                  <a:lnTo>
                    <a:pt x="8369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5122391" y="3139026"/>
              <a:ext cx="762972" cy="161268"/>
            </a:xfrm>
            <a:custGeom>
              <a:avLst/>
              <a:gdLst/>
              <a:ahLst/>
              <a:cxnLst/>
              <a:rect l="l" t="t" r="r" b="b"/>
              <a:pathLst>
                <a:path w="1586229" h="335279">
                  <a:moveTo>
                    <a:pt x="1586229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586229" y="335280"/>
                  </a:lnTo>
                  <a:lnTo>
                    <a:pt x="15862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5885364" y="3139026"/>
              <a:ext cx="538785" cy="161268"/>
            </a:xfrm>
            <a:custGeom>
              <a:avLst/>
              <a:gdLst/>
              <a:ahLst/>
              <a:cxnLst/>
              <a:rect l="l" t="t" r="r" b="b"/>
              <a:pathLst>
                <a:path w="1120140" h="335279">
                  <a:moveTo>
                    <a:pt x="1120140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120140" y="335280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6424149" y="3037340"/>
              <a:ext cx="673175" cy="101685"/>
            </a:xfrm>
            <a:custGeom>
              <a:avLst/>
              <a:gdLst/>
              <a:ahLst/>
              <a:cxnLst/>
              <a:rect l="l" t="t" r="r" b="b"/>
              <a:pathLst>
                <a:path w="1399539" h="211404">
                  <a:moveTo>
                    <a:pt x="139953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99539" y="211404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7097324" y="3037340"/>
              <a:ext cx="630213" cy="101685"/>
            </a:xfrm>
            <a:custGeom>
              <a:avLst/>
              <a:gdLst/>
              <a:ahLst/>
              <a:cxnLst/>
              <a:rect l="l" t="t" r="r" b="b"/>
              <a:pathLst>
                <a:path w="1310220" h="211404">
                  <a:moveTo>
                    <a:pt x="131022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10220" y="211404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4719830" y="2833970"/>
              <a:ext cx="402561" cy="203370"/>
            </a:xfrm>
            <a:custGeom>
              <a:avLst/>
              <a:gdLst/>
              <a:ahLst/>
              <a:cxnLst/>
              <a:rect l="l" t="t" r="r" b="b"/>
              <a:pathLst>
                <a:path w="836929" h="422808">
                  <a:moveTo>
                    <a:pt x="836929" y="0"/>
                  </a:moveTo>
                  <a:lnTo>
                    <a:pt x="0" y="0"/>
                  </a:lnTo>
                  <a:lnTo>
                    <a:pt x="0" y="422808"/>
                  </a:lnTo>
                  <a:lnTo>
                    <a:pt x="836929" y="422808"/>
                  </a:lnTo>
                  <a:lnTo>
                    <a:pt x="8369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5122391" y="2935655"/>
              <a:ext cx="762972" cy="101685"/>
            </a:xfrm>
            <a:custGeom>
              <a:avLst/>
              <a:gdLst/>
              <a:ahLst/>
              <a:cxnLst/>
              <a:rect l="l" t="t" r="r" b="b"/>
              <a:pathLst>
                <a:path w="1586229" h="211404">
                  <a:moveTo>
                    <a:pt x="158622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586229" y="211404"/>
                  </a:lnTo>
                  <a:lnTo>
                    <a:pt x="15862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6424149" y="2732286"/>
              <a:ext cx="673175" cy="203370"/>
            </a:xfrm>
            <a:custGeom>
              <a:avLst/>
              <a:gdLst/>
              <a:ahLst/>
              <a:cxnLst/>
              <a:rect l="l" t="t" r="r" b="b"/>
              <a:pathLst>
                <a:path w="1399539" h="422808">
                  <a:moveTo>
                    <a:pt x="1399539" y="0"/>
                  </a:moveTo>
                  <a:lnTo>
                    <a:pt x="0" y="0"/>
                  </a:lnTo>
                  <a:lnTo>
                    <a:pt x="0" y="422808"/>
                  </a:lnTo>
                  <a:lnTo>
                    <a:pt x="1399539" y="422808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7097324" y="2732286"/>
              <a:ext cx="630213" cy="203370"/>
            </a:xfrm>
            <a:custGeom>
              <a:avLst/>
              <a:gdLst/>
              <a:ahLst/>
              <a:cxnLst/>
              <a:rect l="l" t="t" r="r" b="b"/>
              <a:pathLst>
                <a:path w="1310220" h="422808">
                  <a:moveTo>
                    <a:pt x="1310220" y="0"/>
                  </a:moveTo>
                  <a:lnTo>
                    <a:pt x="0" y="0"/>
                  </a:lnTo>
                  <a:lnTo>
                    <a:pt x="0" y="422808"/>
                  </a:lnTo>
                  <a:lnTo>
                    <a:pt x="1310220" y="422808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5885364" y="2732286"/>
              <a:ext cx="538785" cy="101685"/>
            </a:xfrm>
            <a:custGeom>
              <a:avLst/>
              <a:gdLst/>
              <a:ahLst/>
              <a:cxnLst/>
              <a:rect l="l" t="t" r="r" b="b"/>
              <a:pathLst>
                <a:path w="1120140" h="211404">
                  <a:moveTo>
                    <a:pt x="112014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120140" y="211404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4719830" y="2528916"/>
              <a:ext cx="402561" cy="203370"/>
            </a:xfrm>
            <a:custGeom>
              <a:avLst/>
              <a:gdLst/>
              <a:ahLst/>
              <a:cxnLst/>
              <a:rect l="l" t="t" r="r" b="b"/>
              <a:pathLst>
                <a:path w="836929" h="422808">
                  <a:moveTo>
                    <a:pt x="836929" y="0"/>
                  </a:moveTo>
                  <a:lnTo>
                    <a:pt x="0" y="0"/>
                  </a:lnTo>
                  <a:lnTo>
                    <a:pt x="0" y="422808"/>
                  </a:lnTo>
                  <a:lnTo>
                    <a:pt x="836929" y="422808"/>
                  </a:lnTo>
                  <a:lnTo>
                    <a:pt x="8369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5122391" y="2630600"/>
              <a:ext cx="762972" cy="101685"/>
            </a:xfrm>
            <a:custGeom>
              <a:avLst/>
              <a:gdLst/>
              <a:ahLst/>
              <a:cxnLst/>
              <a:rect l="l" t="t" r="r" b="b"/>
              <a:pathLst>
                <a:path w="1586229" h="211404">
                  <a:moveTo>
                    <a:pt x="158622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586229" y="211404"/>
                  </a:lnTo>
                  <a:lnTo>
                    <a:pt x="15862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6424149" y="2427231"/>
              <a:ext cx="673175" cy="203370"/>
            </a:xfrm>
            <a:custGeom>
              <a:avLst/>
              <a:gdLst/>
              <a:ahLst/>
              <a:cxnLst/>
              <a:rect l="l" t="t" r="r" b="b"/>
              <a:pathLst>
                <a:path w="1399539" h="422808">
                  <a:moveTo>
                    <a:pt x="1399539" y="0"/>
                  </a:moveTo>
                  <a:lnTo>
                    <a:pt x="0" y="0"/>
                  </a:lnTo>
                  <a:lnTo>
                    <a:pt x="0" y="422808"/>
                  </a:lnTo>
                  <a:lnTo>
                    <a:pt x="1399539" y="422808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7097324" y="2427231"/>
              <a:ext cx="630213" cy="203370"/>
            </a:xfrm>
            <a:custGeom>
              <a:avLst/>
              <a:gdLst/>
              <a:ahLst/>
              <a:cxnLst/>
              <a:rect l="l" t="t" r="r" b="b"/>
              <a:pathLst>
                <a:path w="1310220" h="422808">
                  <a:moveTo>
                    <a:pt x="1310220" y="0"/>
                  </a:moveTo>
                  <a:lnTo>
                    <a:pt x="0" y="0"/>
                  </a:lnTo>
                  <a:lnTo>
                    <a:pt x="0" y="422808"/>
                  </a:lnTo>
                  <a:lnTo>
                    <a:pt x="1310220" y="422808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5885364" y="2427231"/>
              <a:ext cx="538785" cy="101685"/>
            </a:xfrm>
            <a:custGeom>
              <a:avLst/>
              <a:gdLst/>
              <a:ahLst/>
              <a:cxnLst/>
              <a:rect l="l" t="t" r="r" b="b"/>
              <a:pathLst>
                <a:path w="1120140" h="211404">
                  <a:moveTo>
                    <a:pt x="112014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120140" y="211404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4719830" y="2325546"/>
              <a:ext cx="402561" cy="101685"/>
            </a:xfrm>
            <a:custGeom>
              <a:avLst/>
              <a:gdLst/>
              <a:ahLst/>
              <a:cxnLst/>
              <a:rect l="l" t="t" r="r" b="b"/>
              <a:pathLst>
                <a:path w="836929" h="211404">
                  <a:moveTo>
                    <a:pt x="83692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836929" y="211404"/>
                  </a:lnTo>
                  <a:lnTo>
                    <a:pt x="8369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5122391" y="2325546"/>
              <a:ext cx="762972" cy="101685"/>
            </a:xfrm>
            <a:custGeom>
              <a:avLst/>
              <a:gdLst/>
              <a:ahLst/>
              <a:cxnLst/>
              <a:rect l="l" t="t" r="r" b="b"/>
              <a:pathLst>
                <a:path w="1586229" h="211404">
                  <a:moveTo>
                    <a:pt x="158622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586229" y="211404"/>
                  </a:lnTo>
                  <a:lnTo>
                    <a:pt x="15862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5885364" y="2223867"/>
              <a:ext cx="538785" cy="101685"/>
            </a:xfrm>
            <a:custGeom>
              <a:avLst/>
              <a:gdLst/>
              <a:ahLst/>
              <a:cxnLst/>
              <a:rect l="l" t="t" r="r" b="b"/>
              <a:pathLst>
                <a:path w="1120140" h="211404">
                  <a:moveTo>
                    <a:pt x="112014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120140" y="211404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6424149" y="2223867"/>
              <a:ext cx="673175" cy="101685"/>
            </a:xfrm>
            <a:custGeom>
              <a:avLst/>
              <a:gdLst/>
              <a:ahLst/>
              <a:cxnLst/>
              <a:rect l="l" t="t" r="r" b="b"/>
              <a:pathLst>
                <a:path w="1399539" h="211404">
                  <a:moveTo>
                    <a:pt x="139953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99539" y="211404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7097324" y="2223867"/>
              <a:ext cx="630213" cy="101685"/>
            </a:xfrm>
            <a:custGeom>
              <a:avLst/>
              <a:gdLst/>
              <a:ahLst/>
              <a:cxnLst/>
              <a:rect l="l" t="t" r="r" b="b"/>
              <a:pathLst>
                <a:path w="1310220" h="211404">
                  <a:moveTo>
                    <a:pt x="131022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10220" y="211404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4719830" y="2020497"/>
              <a:ext cx="402561" cy="203370"/>
            </a:xfrm>
            <a:custGeom>
              <a:avLst/>
              <a:gdLst/>
              <a:ahLst/>
              <a:cxnLst/>
              <a:rect l="l" t="t" r="r" b="b"/>
              <a:pathLst>
                <a:path w="836929" h="422808">
                  <a:moveTo>
                    <a:pt x="836929" y="0"/>
                  </a:moveTo>
                  <a:lnTo>
                    <a:pt x="0" y="0"/>
                  </a:lnTo>
                  <a:lnTo>
                    <a:pt x="0" y="422808"/>
                  </a:lnTo>
                  <a:lnTo>
                    <a:pt x="836929" y="422808"/>
                  </a:lnTo>
                  <a:lnTo>
                    <a:pt x="8369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5122391" y="2122182"/>
              <a:ext cx="762972" cy="101685"/>
            </a:xfrm>
            <a:custGeom>
              <a:avLst/>
              <a:gdLst/>
              <a:ahLst/>
              <a:cxnLst/>
              <a:rect l="l" t="t" r="r" b="b"/>
              <a:pathLst>
                <a:path w="1586229" h="211404">
                  <a:moveTo>
                    <a:pt x="158622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586229" y="211404"/>
                  </a:lnTo>
                  <a:lnTo>
                    <a:pt x="158622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6424149" y="2020497"/>
              <a:ext cx="673175" cy="101685"/>
            </a:xfrm>
            <a:custGeom>
              <a:avLst/>
              <a:gdLst/>
              <a:ahLst/>
              <a:cxnLst/>
              <a:rect l="l" t="t" r="r" b="b"/>
              <a:pathLst>
                <a:path w="1399539" h="211404">
                  <a:moveTo>
                    <a:pt x="139953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99539" y="211404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7097324" y="2020497"/>
              <a:ext cx="630213" cy="101685"/>
            </a:xfrm>
            <a:custGeom>
              <a:avLst/>
              <a:gdLst/>
              <a:ahLst/>
              <a:cxnLst/>
              <a:rect l="l" t="t" r="r" b="b"/>
              <a:pathLst>
                <a:path w="1310220" h="211404">
                  <a:moveTo>
                    <a:pt x="131022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1310220" y="211404"/>
                  </a:lnTo>
                  <a:lnTo>
                    <a:pt x="1310220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4055818" y="1308703"/>
              <a:ext cx="664012" cy="305054"/>
            </a:xfrm>
            <a:custGeom>
              <a:avLst/>
              <a:gdLst/>
              <a:ahLst/>
              <a:cxnLst/>
              <a:rect l="l" t="t" r="r" b="b"/>
              <a:pathLst>
                <a:path w="1380490" h="634212">
                  <a:moveTo>
                    <a:pt x="0" y="0"/>
                  </a:moveTo>
                  <a:lnTo>
                    <a:pt x="1380490" y="0"/>
                  </a:lnTo>
                  <a:lnTo>
                    <a:pt x="1380490" y="634212"/>
                  </a:lnTo>
                  <a:lnTo>
                    <a:pt x="0" y="634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4719830" y="1308703"/>
              <a:ext cx="1704319" cy="101685"/>
            </a:xfrm>
            <a:custGeom>
              <a:avLst/>
              <a:gdLst/>
              <a:ahLst/>
              <a:cxnLst/>
              <a:rect l="l" t="t" r="r" b="b"/>
              <a:pathLst>
                <a:path w="3543300" h="211404">
                  <a:moveTo>
                    <a:pt x="354330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3543300" y="211404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FEE2C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4719830" y="1613758"/>
              <a:ext cx="1165534" cy="101685"/>
            </a:xfrm>
            <a:custGeom>
              <a:avLst/>
              <a:gdLst/>
              <a:ahLst/>
              <a:cxnLst/>
              <a:rect l="l" t="t" r="r" b="b"/>
              <a:pathLst>
                <a:path w="2423159" h="211404">
                  <a:moveTo>
                    <a:pt x="2423159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2423159" y="211404"/>
                  </a:lnTo>
                  <a:lnTo>
                    <a:pt x="2423159" y="0"/>
                  </a:lnTo>
                  <a:close/>
                </a:path>
              </a:pathLst>
            </a:custGeom>
            <a:solidFill>
              <a:srgbClr val="FEE2C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6424149" y="1512073"/>
              <a:ext cx="1303388" cy="101685"/>
            </a:xfrm>
            <a:custGeom>
              <a:avLst/>
              <a:gdLst/>
              <a:ahLst/>
              <a:cxnLst/>
              <a:rect l="l" t="t" r="r" b="b"/>
              <a:pathLst>
                <a:path w="2709760" h="211404">
                  <a:moveTo>
                    <a:pt x="270976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2709760" y="211404"/>
                  </a:lnTo>
                  <a:lnTo>
                    <a:pt x="2709760" y="0"/>
                  </a:lnTo>
                  <a:close/>
                </a:path>
              </a:pathLst>
            </a:custGeom>
            <a:solidFill>
              <a:srgbClr val="FEE2C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122391" y="1410388"/>
              <a:ext cx="1974933" cy="101685"/>
            </a:xfrm>
            <a:custGeom>
              <a:avLst/>
              <a:gdLst/>
              <a:ahLst/>
              <a:cxnLst/>
              <a:rect l="l" t="t" r="r" b="b"/>
              <a:pathLst>
                <a:path w="4105910" h="211404">
                  <a:moveTo>
                    <a:pt x="410591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4105910" y="211404"/>
                  </a:lnTo>
                  <a:lnTo>
                    <a:pt x="4105910" y="0"/>
                  </a:lnTo>
                  <a:close/>
                </a:path>
              </a:pathLst>
            </a:custGeom>
            <a:solidFill>
              <a:srgbClr val="FEE2C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5885364" y="1817128"/>
              <a:ext cx="1842173" cy="101685"/>
            </a:xfrm>
            <a:custGeom>
              <a:avLst/>
              <a:gdLst/>
              <a:ahLst/>
              <a:cxnLst/>
              <a:rect l="l" t="t" r="r" b="b"/>
              <a:pathLst>
                <a:path w="3829900" h="211404">
                  <a:moveTo>
                    <a:pt x="382990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3829900" y="211404"/>
                  </a:lnTo>
                  <a:lnTo>
                    <a:pt x="3829900" y="0"/>
                  </a:lnTo>
                  <a:close/>
                </a:path>
              </a:pathLst>
            </a:custGeom>
            <a:solidFill>
              <a:srgbClr val="FEE2C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5122390" y="1715442"/>
              <a:ext cx="1301758" cy="101685"/>
            </a:xfrm>
            <a:custGeom>
              <a:avLst/>
              <a:gdLst/>
              <a:ahLst/>
              <a:cxnLst/>
              <a:rect l="l" t="t" r="r" b="b"/>
              <a:pathLst>
                <a:path w="2706370" h="211404">
                  <a:moveTo>
                    <a:pt x="2706370" y="0"/>
                  </a:moveTo>
                  <a:lnTo>
                    <a:pt x="0" y="0"/>
                  </a:lnTo>
                  <a:lnTo>
                    <a:pt x="0" y="211404"/>
                  </a:lnTo>
                  <a:lnTo>
                    <a:pt x="2706370" y="211404"/>
                  </a:lnTo>
                  <a:lnTo>
                    <a:pt x="2706370" y="0"/>
                  </a:lnTo>
                  <a:close/>
                </a:path>
              </a:pathLst>
            </a:custGeom>
            <a:solidFill>
              <a:srgbClr val="FEE2C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94" name="object 94"/>
            <p:cNvSpPr/>
            <p:nvPr/>
          </p:nvSpPr>
          <p:spPr>
            <a:xfrm>
              <a:off x="4055818" y="1613758"/>
              <a:ext cx="664012" cy="305054"/>
            </a:xfrm>
            <a:custGeom>
              <a:avLst/>
              <a:gdLst/>
              <a:ahLst/>
              <a:cxnLst/>
              <a:rect l="l" t="t" r="r" b="b"/>
              <a:pathLst>
                <a:path w="1380490" h="634212">
                  <a:moveTo>
                    <a:pt x="0" y="0"/>
                  </a:moveTo>
                  <a:lnTo>
                    <a:pt x="1380490" y="0"/>
                  </a:lnTo>
                  <a:lnTo>
                    <a:pt x="1380490" y="634212"/>
                  </a:lnTo>
                  <a:lnTo>
                    <a:pt x="0" y="634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4055818" y="1918813"/>
              <a:ext cx="664012" cy="305054"/>
            </a:xfrm>
            <a:custGeom>
              <a:avLst/>
              <a:gdLst/>
              <a:ahLst/>
              <a:cxnLst/>
              <a:rect l="l" t="t" r="r" b="b"/>
              <a:pathLst>
                <a:path w="1380490" h="634212">
                  <a:moveTo>
                    <a:pt x="1380490" y="0"/>
                  </a:moveTo>
                  <a:lnTo>
                    <a:pt x="0" y="0"/>
                  </a:lnTo>
                  <a:lnTo>
                    <a:pt x="0" y="634212"/>
                  </a:lnTo>
                  <a:lnTo>
                    <a:pt x="1380490" y="634212"/>
                  </a:lnTo>
                  <a:lnTo>
                    <a:pt x="1380490" y="0"/>
                  </a:lnTo>
                  <a:close/>
                </a:path>
              </a:pathLst>
            </a:custGeom>
            <a:solidFill>
              <a:srgbClr val="7FBB4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4055818" y="2223868"/>
              <a:ext cx="664012" cy="1076427"/>
            </a:xfrm>
            <a:custGeom>
              <a:avLst/>
              <a:gdLst/>
              <a:ahLst/>
              <a:cxnLst/>
              <a:rect l="l" t="t" r="r" b="b"/>
              <a:pathLst>
                <a:path w="1380490" h="2237905">
                  <a:moveTo>
                    <a:pt x="1380490" y="0"/>
                  </a:moveTo>
                  <a:lnTo>
                    <a:pt x="0" y="0"/>
                  </a:lnTo>
                  <a:lnTo>
                    <a:pt x="0" y="2237905"/>
                  </a:lnTo>
                  <a:lnTo>
                    <a:pt x="1380490" y="2237905"/>
                  </a:lnTo>
                  <a:lnTo>
                    <a:pt x="1380490" y="0"/>
                  </a:lnTo>
                  <a:close/>
                </a:path>
              </a:pathLst>
            </a:custGeom>
            <a:solidFill>
              <a:srgbClr val="7FBB4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4052763" y="966493"/>
              <a:ext cx="3677828" cy="0"/>
            </a:xfrm>
            <a:custGeom>
              <a:avLst/>
              <a:gdLst/>
              <a:ahLst/>
              <a:cxnLst/>
              <a:rect l="l" t="t" r="r" b="b"/>
              <a:pathLst>
                <a:path w="7646250">
                  <a:moveTo>
                    <a:pt x="0" y="0"/>
                  </a:moveTo>
                  <a:lnTo>
                    <a:pt x="7646250" y="0"/>
                  </a:lnTo>
                </a:path>
              </a:pathLst>
            </a:custGeom>
            <a:ln w="12701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4055817" y="969542"/>
              <a:ext cx="0" cy="2327698"/>
            </a:xfrm>
            <a:custGeom>
              <a:avLst/>
              <a:gdLst/>
              <a:ahLst/>
              <a:cxnLst/>
              <a:rect l="l" t="t" r="r" b="b"/>
              <a:pathLst>
                <a:path h="4839313">
                  <a:moveTo>
                    <a:pt x="0" y="0"/>
                  </a:moveTo>
                  <a:lnTo>
                    <a:pt x="0" y="483931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4052763" y="1105334"/>
              <a:ext cx="3677828" cy="0"/>
            </a:xfrm>
            <a:custGeom>
              <a:avLst/>
              <a:gdLst/>
              <a:ahLst/>
              <a:cxnLst/>
              <a:rect l="l" t="t" r="r" b="b"/>
              <a:pathLst>
                <a:path w="7646250">
                  <a:moveTo>
                    <a:pt x="0" y="0"/>
                  </a:moveTo>
                  <a:lnTo>
                    <a:pt x="76462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719829" y="1207018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052763" y="1308703"/>
              <a:ext cx="3677828" cy="0"/>
            </a:xfrm>
            <a:custGeom>
              <a:avLst/>
              <a:gdLst/>
              <a:ahLst/>
              <a:cxnLst/>
              <a:rect l="l" t="t" r="r" b="b"/>
              <a:pathLst>
                <a:path w="7646250">
                  <a:moveTo>
                    <a:pt x="0" y="0"/>
                  </a:moveTo>
                  <a:lnTo>
                    <a:pt x="76462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719829" y="1410387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19829" y="1512072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52763" y="1613757"/>
              <a:ext cx="3677828" cy="0"/>
            </a:xfrm>
            <a:custGeom>
              <a:avLst/>
              <a:gdLst/>
              <a:ahLst/>
              <a:cxnLst/>
              <a:rect l="l" t="t" r="r" b="b"/>
              <a:pathLst>
                <a:path w="7646250">
                  <a:moveTo>
                    <a:pt x="0" y="0"/>
                  </a:moveTo>
                  <a:lnTo>
                    <a:pt x="76462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19829" y="1715441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19829" y="1817125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52763" y="1918810"/>
              <a:ext cx="3677828" cy="0"/>
            </a:xfrm>
            <a:custGeom>
              <a:avLst/>
              <a:gdLst/>
              <a:ahLst/>
              <a:cxnLst/>
              <a:rect l="l" t="t" r="r" b="b"/>
              <a:pathLst>
                <a:path w="7646250">
                  <a:moveTo>
                    <a:pt x="0" y="0"/>
                  </a:moveTo>
                  <a:lnTo>
                    <a:pt x="76462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19829" y="2020495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19829" y="2122180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052763" y="2223864"/>
              <a:ext cx="3677828" cy="0"/>
            </a:xfrm>
            <a:custGeom>
              <a:avLst/>
              <a:gdLst/>
              <a:ahLst/>
              <a:cxnLst/>
              <a:rect l="l" t="t" r="r" b="b"/>
              <a:pathLst>
                <a:path w="7646250">
                  <a:moveTo>
                    <a:pt x="0" y="0"/>
                  </a:moveTo>
                  <a:lnTo>
                    <a:pt x="76462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719829" y="2325549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052763" y="2427233"/>
              <a:ext cx="3677828" cy="0"/>
            </a:xfrm>
            <a:custGeom>
              <a:avLst/>
              <a:gdLst/>
              <a:ahLst/>
              <a:cxnLst/>
              <a:rect l="l" t="t" r="r" b="b"/>
              <a:pathLst>
                <a:path w="7646250">
                  <a:moveTo>
                    <a:pt x="0" y="0"/>
                  </a:moveTo>
                  <a:lnTo>
                    <a:pt x="76462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052763" y="2732288"/>
              <a:ext cx="3677828" cy="0"/>
            </a:xfrm>
            <a:custGeom>
              <a:avLst/>
              <a:gdLst/>
              <a:ahLst/>
              <a:cxnLst/>
              <a:rect l="l" t="t" r="r" b="b"/>
              <a:pathLst>
                <a:path w="7646250">
                  <a:moveTo>
                    <a:pt x="0" y="0"/>
                  </a:moveTo>
                  <a:lnTo>
                    <a:pt x="76462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19829" y="2833972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727539" y="2837027"/>
              <a:ext cx="0" cy="298945"/>
            </a:xfrm>
            <a:custGeom>
              <a:avLst/>
              <a:gdLst/>
              <a:ahLst/>
              <a:cxnLst/>
              <a:rect l="l" t="t" r="r" b="b"/>
              <a:pathLst>
                <a:path h="621511">
                  <a:moveTo>
                    <a:pt x="0" y="0"/>
                  </a:moveTo>
                  <a:lnTo>
                    <a:pt x="0" y="62151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719829" y="2935657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52763" y="3037341"/>
              <a:ext cx="3677828" cy="0"/>
            </a:xfrm>
            <a:custGeom>
              <a:avLst/>
              <a:gdLst/>
              <a:ahLst/>
              <a:cxnLst/>
              <a:rect l="l" t="t" r="r" b="b"/>
              <a:pathLst>
                <a:path w="7646250">
                  <a:moveTo>
                    <a:pt x="0" y="0"/>
                  </a:moveTo>
                  <a:lnTo>
                    <a:pt x="76462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052763" y="3300295"/>
              <a:ext cx="3674774" cy="0"/>
            </a:xfrm>
            <a:custGeom>
              <a:avLst/>
              <a:gdLst/>
              <a:ahLst/>
              <a:cxnLst/>
              <a:rect l="l" t="t" r="r" b="b"/>
              <a:pathLst>
                <a:path w="7639900">
                  <a:moveTo>
                    <a:pt x="0" y="0"/>
                  </a:moveTo>
                  <a:lnTo>
                    <a:pt x="76399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719829" y="3139026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719829" y="2528919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719829" y="2630603"/>
              <a:ext cx="3010762" cy="0"/>
            </a:xfrm>
            <a:custGeom>
              <a:avLst/>
              <a:gdLst/>
              <a:ahLst/>
              <a:cxnLst/>
              <a:rect l="l" t="t" r="r" b="b"/>
              <a:pathLst>
                <a:path w="6259411">
                  <a:moveTo>
                    <a:pt x="0" y="0"/>
                  </a:moveTo>
                  <a:lnTo>
                    <a:pt x="62594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4738153" y="995125"/>
              <a:ext cx="305128" cy="8643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34" dirty="0">
                  <a:solidFill>
                    <a:srgbClr val="FFFFFF"/>
                  </a:solidFill>
                  <a:latin typeface="Arial"/>
                  <a:cs typeface="Arial"/>
                </a:rPr>
                <a:t>Janua</a:t>
              </a:r>
              <a:r>
                <a:rPr sz="529" spc="-14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r>
                <a:rPr sz="529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84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r>
                <a:rPr sz="529" spc="-38" dirty="0"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5903687" y="995125"/>
              <a:ext cx="193950" cy="8643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63" dirty="0">
                  <a:solidFill>
                    <a:srgbClr val="FFFFFF"/>
                  </a:solidFill>
                  <a:latin typeface="Arial"/>
                  <a:cs typeface="Arial"/>
                </a:rPr>
                <a:t>J</a:t>
              </a:r>
              <a:r>
                <a:rPr sz="529" spc="-75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29" spc="12" dirty="0">
                  <a:solidFill>
                    <a:srgbClr val="FFFFFF"/>
                  </a:solidFill>
                  <a:latin typeface="Arial"/>
                  <a:cs typeface="Arial"/>
                </a:rPr>
                <a:t>ly</a:t>
              </a:r>
              <a:r>
                <a:rPr sz="529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84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r>
                <a:rPr sz="529" spc="-38" dirty="0"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7115647" y="995125"/>
              <a:ext cx="373545" cy="8643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63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29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29" spc="-36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29" spc="-17" dirty="0">
                  <a:solidFill>
                    <a:srgbClr val="FFFFFF"/>
                  </a:solidFill>
                  <a:latin typeface="Arial"/>
                  <a:cs typeface="Arial"/>
                </a:rPr>
                <a:t>ember</a:t>
              </a:r>
              <a:r>
                <a:rPr sz="529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84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r>
                <a:rPr sz="529" spc="-38" dirty="0"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4254042" y="1125914"/>
              <a:ext cx="267560" cy="16707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9853" marR="6109" indent="-14050"/>
              <a:r>
                <a:rPr sz="529" spc="-34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29" spc="-26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-14" dirty="0">
                  <a:solidFill>
                    <a:srgbClr val="FFFFFF"/>
                  </a:solidFill>
                  <a:latin typeface="Arial"/>
                  <a:cs typeface="Arial"/>
                </a:rPr>
                <a:t>emium</a:t>
              </a:r>
              <a:r>
                <a:rPr sz="529" spc="-7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34" dirty="0">
                  <a:solidFill>
                    <a:srgbClr val="FFFFFF"/>
                  </a:solidFill>
                  <a:latin typeface="Arial"/>
                  <a:cs typeface="Arial"/>
                </a:rPr>
                <a:t>Sav</a:t>
              </a:r>
              <a:r>
                <a:rPr sz="529" spc="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29" spc="10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29" spc="-10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29" spc="-12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4738152" y="1115388"/>
              <a:ext cx="860101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19" dirty="0">
                  <a:solidFill>
                    <a:srgbClr val="231F20"/>
                  </a:solidFill>
                  <a:latin typeface="Arial"/>
                  <a:cs typeface="Arial"/>
                </a:rPr>
                <a:t>Tigh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529" spc="-19" dirty="0">
                  <a:solidFill>
                    <a:srgbClr val="231F20"/>
                  </a:solidFill>
                  <a:latin typeface="Arial"/>
                  <a:cs typeface="Arial"/>
                </a:rPr>
                <a:t>er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p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remium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29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umptio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5903687" y="1217073"/>
              <a:ext cx="935543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58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2" dirty="0">
                  <a:solidFill>
                    <a:srgbClr val="231F20"/>
                  </a:solidFill>
                  <a:latin typeface="Arial"/>
                  <a:cs typeface="Arial"/>
                </a:rPr>
                <a:t>cti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v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ely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moni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or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p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remium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2" dirty="0">
                  <a:solidFill>
                    <a:srgbClr val="231F20"/>
                  </a:solidFill>
                  <a:latin typeface="Arial"/>
                  <a:cs typeface="Arial"/>
                </a:rPr>
                <a:t>in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p</a:t>
              </a:r>
              <a:r>
                <a:rPr sz="529" spc="-2" dirty="0">
                  <a:solidFill>
                    <a:srgbClr val="231F20"/>
                  </a:solidFill>
                  <a:latin typeface="Arial"/>
                  <a:cs typeface="Arial"/>
                </a:rPr>
                <a:t>uts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4105510" y="1380125"/>
              <a:ext cx="566885" cy="16707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96395" marR="6109" indent="-190591"/>
              <a:r>
                <a:rPr sz="529" spc="-36" dirty="0">
                  <a:solidFill>
                    <a:srgbClr val="FFFFFF"/>
                  </a:solidFill>
                  <a:latin typeface="Arial"/>
                  <a:cs typeface="Arial"/>
                </a:rPr>
                <a:t>Ex</a:t>
              </a:r>
              <a:r>
                <a:rPr sz="529" spc="-38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29" spc="7" dirty="0">
                  <a:solidFill>
                    <a:srgbClr val="FFFFFF"/>
                  </a:solidFill>
                  <a:latin typeface="Arial"/>
                  <a:cs typeface="Arial"/>
                </a:rPr>
                <a:t>lo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29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19" dirty="0">
                  <a:solidFill>
                    <a:srgbClr val="FFFFFF"/>
                  </a:solidFill>
                  <a:latin typeface="Arial"/>
                  <a:cs typeface="Arial"/>
                </a:rPr>
                <a:t>limi</a:t>
              </a:r>
              <a:r>
                <a:rPr sz="529" spc="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29" spc="-19" dirty="0">
                  <a:solidFill>
                    <a:srgbClr val="FFFFFF"/>
                  </a:solidFill>
                  <a:latin typeface="Arial"/>
                  <a:cs typeface="Arial"/>
                </a:rPr>
                <a:t>ed</a:t>
              </a:r>
              <a:r>
                <a:rPr sz="529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1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sk</a:t>
              </a:r>
              <a:r>
                <a:rPr sz="529" spc="-2" dirty="0">
                  <a:solidFill>
                    <a:srgbClr val="FFFFFF"/>
                  </a:solidFill>
                  <a:latin typeface="Arial"/>
                  <a:cs typeface="Arial"/>
                </a:rPr>
                <a:t> r</a:t>
              </a:r>
              <a:r>
                <a:rPr sz="529" spc="5" dirty="0">
                  <a:solidFill>
                    <a:srgbClr val="FFFFFF"/>
                  </a:solidFill>
                  <a:latin typeface="Arial"/>
                  <a:cs typeface="Arial"/>
                </a:rPr>
                <a:t>ati</a:t>
              </a:r>
              <a:r>
                <a:rPr sz="529" spc="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4738153" y="1318757"/>
              <a:ext cx="872013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58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uari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al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al</a:t>
              </a:r>
              <a:r>
                <a:rPr sz="529" spc="-19" dirty="0">
                  <a:solidFill>
                    <a:srgbClr val="231F20"/>
                  </a:solidFill>
                  <a:latin typeface="Arial"/>
                  <a:cs typeface="Arial"/>
                </a:rPr>
                <a:t>y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12" dirty="0">
                  <a:solidFill>
                    <a:srgbClr val="231F20"/>
                  </a:solidFill>
                  <a:latin typeface="Arial"/>
                  <a:cs typeface="Arial"/>
                </a:rPr>
                <a:t>i</a:t>
              </a:r>
              <a:r>
                <a:rPr sz="529" spc="14" dirty="0">
                  <a:solidFill>
                    <a:srgbClr val="231F20"/>
                  </a:solidFill>
                  <a:latin typeface="Arial"/>
                  <a:cs typeface="Arial"/>
                </a:rPr>
                <a:t>s/p</a:t>
              </a:r>
              <a:r>
                <a:rPr sz="529" spc="7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p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ar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ation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5140714" y="1420442"/>
              <a:ext cx="761446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29" dirty="0">
                  <a:solidFill>
                    <a:srgbClr val="231F20"/>
                  </a:solidFill>
                  <a:latin typeface="Arial"/>
                  <a:cs typeface="Arial"/>
                </a:rPr>
                <a:t>D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i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-29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u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ss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ion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p</a:t>
              </a:r>
              <a:r>
                <a:rPr sz="529" spc="-14" dirty="0">
                  <a:solidFill>
                    <a:srgbClr val="231F20"/>
                  </a:solidFill>
                  <a:latin typeface="Arial"/>
                  <a:cs typeface="Arial"/>
                </a:rPr>
                <a:t>aper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el</a:t>
              </a:r>
              <a:r>
                <a:rPr sz="529" spc="-34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29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14" dirty="0">
                  <a:solidFill>
                    <a:srgbClr val="231F20"/>
                  </a:solidFill>
                  <a:latin typeface="Arial"/>
                  <a:cs typeface="Arial"/>
                </a:rPr>
                <a:t>sed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6442471" y="1522127"/>
              <a:ext cx="752283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41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38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-29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optio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and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epo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14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4269161" y="1685179"/>
              <a:ext cx="238238" cy="16707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 marR="6109" indent="17715"/>
              <a:r>
                <a:rPr sz="529" spc="-38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29" spc="-31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29" spc="5" dirty="0">
                  <a:solidFill>
                    <a:srgbClr val="FFFFFF"/>
                  </a:solidFill>
                  <a:latin typeface="Arial"/>
                  <a:cs typeface="Arial"/>
                </a:rPr>
                <a:t>line</a:t>
              </a:r>
              <a:r>
                <a:rPr sz="529" spc="2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-19" dirty="0">
                  <a:solidFill>
                    <a:srgbClr val="FFFFFF"/>
                  </a:solidFill>
                  <a:latin typeface="Arial"/>
                  <a:cs typeface="Arial"/>
                </a:rPr>
                <a:t>ene</a:t>
              </a:r>
              <a:r>
                <a:rPr sz="529" spc="-31" dirty="0">
                  <a:solidFill>
                    <a:srgbClr val="FFFFFF"/>
                  </a:solidFill>
                  <a:latin typeface="Arial"/>
                  <a:cs typeface="Arial"/>
                </a:rPr>
                <a:t>wa</a:t>
              </a:r>
              <a:r>
                <a:rPr sz="529" spc="29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4738153" y="1623811"/>
              <a:ext cx="454790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38" dirty="0">
                  <a:solidFill>
                    <a:srgbClr val="231F20"/>
                  </a:solidFill>
                  <a:latin typeface="Arial"/>
                  <a:cs typeface="Arial"/>
                </a:rPr>
                <a:t>Ex</a:t>
              </a:r>
              <a:r>
                <a:rPr sz="529" spc="-41" dirty="0">
                  <a:solidFill>
                    <a:srgbClr val="231F20"/>
                  </a:solidFill>
                  <a:latin typeface="Arial"/>
                  <a:cs typeface="Arial"/>
                </a:rPr>
                <a:t>p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lo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e 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optio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5156169" y="1725496"/>
              <a:ext cx="820700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34" dirty="0">
                  <a:solidFill>
                    <a:srgbClr val="231F20"/>
                  </a:solidFill>
                  <a:latin typeface="Arial"/>
                  <a:cs typeface="Arial"/>
                </a:rPr>
                <a:t>An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al</a:t>
              </a:r>
              <a:r>
                <a:rPr sz="529" spc="-19" dirty="0">
                  <a:solidFill>
                    <a:srgbClr val="231F20"/>
                  </a:solidFill>
                  <a:latin typeface="Arial"/>
                  <a:cs typeface="Arial"/>
                </a:rPr>
                <a:t>y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se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p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o</a:t>
              </a:r>
              <a:r>
                <a:rPr sz="529" spc="12" dirty="0">
                  <a:solidFill>
                    <a:srgbClr val="231F20"/>
                  </a:solidFill>
                  <a:latin typeface="Arial"/>
                  <a:cs typeface="Arial"/>
                </a:rPr>
                <a:t>s/</a:t>
              </a:r>
              <a:r>
                <a:rPr sz="529" spc="7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o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ns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2" dirty="0">
                  <a:solidFill>
                    <a:srgbClr val="231F20"/>
                  </a:solidFill>
                  <a:latin typeface="Arial"/>
                  <a:cs typeface="Arial"/>
                </a:rPr>
                <a:t>&amp;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34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o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5" dirty="0">
                  <a:solidFill>
                    <a:srgbClr val="231F20"/>
                  </a:solidFill>
                  <a:latin typeface="Arial"/>
                  <a:cs typeface="Arial"/>
                </a:rPr>
                <a:t>ti</a:t>
              </a:r>
              <a:r>
                <a:rPr sz="529" spc="10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g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5903686" y="1827181"/>
              <a:ext cx="840248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103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o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d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m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ap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optio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and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epo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14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4118443" y="1990233"/>
              <a:ext cx="538785" cy="16707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6981" marR="6109" indent="-111178"/>
              <a:r>
                <a:rPr sz="529" spc="-7" dirty="0">
                  <a:solidFill>
                    <a:srgbClr val="FFFFFF"/>
                  </a:solidFill>
                  <a:latin typeface="Arial"/>
                  <a:cs typeface="Arial"/>
                </a:rPr>
                <a:t>Imp</a:t>
              </a:r>
              <a:r>
                <a:rPr sz="529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-2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29" spc="-26" dirty="0">
                  <a:solidFill>
                    <a:srgbClr val="FFFFFF"/>
                  </a:solidFill>
                  <a:latin typeface="Arial"/>
                  <a:cs typeface="Arial"/>
                </a:rPr>
                <a:t>ve</a:t>
              </a:r>
              <a:r>
                <a:rPr sz="529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34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29" spc="-12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29" spc="-19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29" spc="-17" dirty="0">
                  <a:solidFill>
                    <a:srgbClr val="FFFFFF"/>
                  </a:solidFill>
                  <a:latin typeface="Arial"/>
                  <a:cs typeface="Arial"/>
                </a:rPr>
                <a:t>sumer</a:t>
              </a:r>
              <a:r>
                <a:rPr sz="529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29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29" spc="-24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529" spc="-12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29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-22" dirty="0">
                  <a:solidFill>
                    <a:srgbClr val="FFFFFF"/>
                  </a:solidFill>
                  <a:latin typeface="Arial"/>
                  <a:cs typeface="Arial"/>
                </a:rPr>
                <a:t>en</a:t>
              </a:r>
              <a:r>
                <a:rPr sz="529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29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29" spc="-12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4738152" y="1928865"/>
              <a:ext cx="466396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29" dirty="0">
                  <a:solidFill>
                    <a:srgbClr val="231F20"/>
                  </a:solidFill>
                  <a:latin typeface="Arial"/>
                  <a:cs typeface="Arial"/>
                </a:rPr>
                <a:t>M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ar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k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et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19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38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h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5140714" y="2030550"/>
              <a:ext cx="767554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98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34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2" dirty="0">
                  <a:solidFill>
                    <a:srgbClr val="231F20"/>
                  </a:solidFill>
                  <a:latin typeface="Arial"/>
                  <a:cs typeface="Arial"/>
                </a:rPr>
                <a:t>ati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v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e </a:t>
              </a:r>
              <a:r>
                <a:rPr sz="529" spc="-34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amp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aign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optio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5903686" y="2132234"/>
              <a:ext cx="798403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Im</a:t>
              </a:r>
              <a:r>
                <a:rPr sz="529" spc="-14" dirty="0">
                  <a:solidFill>
                    <a:srgbClr val="231F20"/>
                  </a:solidFill>
                  <a:latin typeface="Arial"/>
                  <a:cs typeface="Arial"/>
                </a:rPr>
                <a:t>p</a:t>
              </a:r>
              <a:r>
                <a:rPr sz="529" spc="12" dirty="0">
                  <a:solidFill>
                    <a:srgbClr val="231F20"/>
                  </a:solidFill>
                  <a:latin typeface="Arial"/>
                  <a:cs typeface="Arial"/>
                </a:rPr>
                <a:t>l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ement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29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34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2" dirty="0">
                  <a:solidFill>
                    <a:srgbClr val="231F20"/>
                  </a:solidFill>
                  <a:latin typeface="Arial"/>
                  <a:cs typeface="Arial"/>
                </a:rPr>
                <a:t>ati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v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e 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2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ra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g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y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4092406" y="2244444"/>
              <a:ext cx="591014" cy="16707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36529" marR="6109" indent="-130726"/>
              <a:r>
                <a:rPr sz="529" spc="-2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29" spc="-1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29" spc="-17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29" spc="-12" dirty="0">
                  <a:solidFill>
                    <a:srgbClr val="FFFFFF"/>
                  </a:solidFill>
                  <a:latin typeface="Arial"/>
                  <a:cs typeface="Arial"/>
                </a:rPr>
                <a:t>rer</a:t>
              </a:r>
              <a:r>
                <a:rPr sz="529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10" dirty="0">
                  <a:solidFill>
                    <a:srgbClr val="FFFFFF"/>
                  </a:solidFill>
                  <a:latin typeface="Arial"/>
                  <a:cs typeface="Arial"/>
                </a:rPr>
                <a:t>pe</a:t>
              </a:r>
              <a:r>
                <a:rPr sz="529" spc="-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5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29" spc="-7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29" spc="-22" dirty="0">
                  <a:solidFill>
                    <a:srgbClr val="FFFFFF"/>
                  </a:solidFill>
                  <a:latin typeface="Arial"/>
                  <a:cs typeface="Arial"/>
                </a:rPr>
                <a:t>man</a:t>
              </a:r>
              <a:r>
                <a:rPr sz="529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29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29" spc="-1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2" dirty="0">
                  <a:solidFill>
                    <a:srgbClr val="FFFFFF"/>
                  </a:solidFill>
                  <a:latin typeface="Arial"/>
                  <a:cs typeface="Arial"/>
                </a:rPr>
                <a:t>moni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29" dirty="0">
                  <a:solidFill>
                    <a:srgbClr val="FFFFFF"/>
                  </a:solidFill>
                  <a:latin typeface="Arial"/>
                  <a:cs typeface="Arial"/>
                </a:rPr>
                <a:t>ori</a:t>
              </a:r>
              <a:r>
                <a:rPr sz="529" spc="-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4738151" y="2233919"/>
              <a:ext cx="510685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58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uari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al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al</a:t>
              </a:r>
              <a:r>
                <a:rPr sz="529" spc="-19" dirty="0">
                  <a:solidFill>
                    <a:srgbClr val="231F20"/>
                  </a:solidFill>
                  <a:latin typeface="Arial"/>
                  <a:cs typeface="Arial"/>
                </a:rPr>
                <a:t>y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12" dirty="0">
                  <a:solidFill>
                    <a:srgbClr val="231F20"/>
                  </a:solidFill>
                  <a:latin typeface="Arial"/>
                  <a:cs typeface="Arial"/>
                </a:rPr>
                <a:t>i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5903686" y="2335604"/>
              <a:ext cx="588570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91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7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b</a:t>
              </a:r>
              <a:r>
                <a:rPr sz="529" spc="19" dirty="0">
                  <a:solidFill>
                    <a:srgbClr val="231F20"/>
                  </a:solidFill>
                  <a:latin typeface="Arial"/>
                  <a:cs typeface="Arial"/>
                </a:rPr>
                <a:t>l</a:t>
              </a:r>
              <a:r>
                <a:rPr sz="529" spc="12" dirty="0">
                  <a:solidFill>
                    <a:srgbClr val="231F20"/>
                  </a:solidFill>
                  <a:latin typeface="Arial"/>
                  <a:cs typeface="Arial"/>
                </a:rPr>
                <a:t>i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sh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2" dirty="0">
                  <a:solidFill>
                    <a:srgbClr val="231F20"/>
                  </a:solidFill>
                  <a:latin typeface="Arial"/>
                  <a:cs typeface="Arial"/>
                </a:rPr>
                <a:t>f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ame</a:t>
              </a:r>
              <a:r>
                <a:rPr sz="529" spc="-29" dirty="0">
                  <a:solidFill>
                    <a:srgbClr val="231F20"/>
                  </a:solidFill>
                  <a:latin typeface="Arial"/>
                  <a:cs typeface="Arial"/>
                </a:rPr>
                <a:t>w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ork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4153015" y="2458339"/>
              <a:ext cx="469757" cy="24770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 marR="6109" indent="611" algn="ctr"/>
              <a:r>
                <a:rPr sz="529" spc="-7" dirty="0">
                  <a:solidFill>
                    <a:srgbClr val="FFFFFF"/>
                  </a:solidFill>
                  <a:latin typeface="Arial"/>
                  <a:cs typeface="Arial"/>
                </a:rPr>
                <a:t>Prudenti</a:t>
              </a:r>
              <a:r>
                <a:rPr sz="529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29" spc="29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29" spc="36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17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29" spc="-10" dirty="0">
                  <a:solidFill>
                    <a:srgbClr val="FFFFFF"/>
                  </a:solidFill>
                  <a:latin typeface="Arial"/>
                  <a:cs typeface="Arial"/>
                </a:rPr>
                <a:t>upe</a:t>
              </a:r>
              <a:r>
                <a:rPr sz="529" spc="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-29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29" spc="19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29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29" dirty="0">
                  <a:solidFill>
                    <a:srgbClr val="FFFFFF"/>
                  </a:solidFill>
                  <a:latin typeface="Arial"/>
                  <a:cs typeface="Arial"/>
                </a:rPr>
                <a:t>ion</a:t>
              </a:r>
              <a:r>
                <a:rPr sz="529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12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529" spc="-7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34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29" spc="-17" dirty="0">
                  <a:solidFill>
                    <a:srgbClr val="FFFFFF"/>
                  </a:solidFill>
                  <a:latin typeface="Arial"/>
                  <a:cs typeface="Arial"/>
                </a:rPr>
                <a:t>omp</a:t>
              </a:r>
              <a:r>
                <a:rPr sz="529" spc="29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29" spc="24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29" spc="-22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529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29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4738151" y="2437288"/>
              <a:ext cx="747090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103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19" dirty="0">
                  <a:solidFill>
                    <a:srgbClr val="231F20"/>
                  </a:solidFill>
                  <a:latin typeface="Arial"/>
                  <a:cs typeface="Arial"/>
                </a:rPr>
                <a:t>g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u</a:t>
              </a:r>
              <a:r>
                <a:rPr sz="529" spc="10" dirty="0">
                  <a:solidFill>
                    <a:srgbClr val="231F20"/>
                  </a:solidFill>
                  <a:latin typeface="Arial"/>
                  <a:cs typeface="Arial"/>
                </a:rPr>
                <a:t>l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o</a:t>
              </a:r>
              <a:r>
                <a:rPr sz="529" spc="-2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y 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body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meeti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36" dirty="0">
                  <a:solidFill>
                    <a:srgbClr val="231F20"/>
                  </a:solidFill>
                  <a:latin typeface="Arial"/>
                  <a:cs typeface="Arial"/>
                </a:rPr>
                <a:t>g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140712" y="2538973"/>
              <a:ext cx="475865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60" dirty="0">
                  <a:solidFill>
                    <a:srgbClr val="231F20"/>
                  </a:solidFill>
                  <a:latin typeface="Arial"/>
                  <a:cs typeface="Arial"/>
                </a:rPr>
                <a:t>D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v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elop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optio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5903685" y="2640657"/>
              <a:ext cx="562303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65" dirty="0">
                  <a:solidFill>
                    <a:srgbClr val="231F20"/>
                  </a:solidFill>
                  <a:latin typeface="Arial"/>
                  <a:cs typeface="Arial"/>
                </a:rPr>
                <a:t>L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g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i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10" dirty="0">
                  <a:solidFill>
                    <a:srgbClr val="231F20"/>
                  </a:solidFill>
                  <a:latin typeface="Arial"/>
                  <a:cs typeface="Arial"/>
                </a:rPr>
                <a:t>l</a:t>
              </a:r>
              <a:r>
                <a:rPr sz="529" spc="-2" dirty="0">
                  <a:solidFill>
                    <a:srgbClr val="231F20"/>
                  </a:solidFill>
                  <a:latin typeface="Arial"/>
                  <a:cs typeface="Arial"/>
                </a:rPr>
                <a:t>ati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v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e </a:t>
              </a:r>
              <a:r>
                <a:rPr sz="529" spc="-38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h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38" dirty="0">
                  <a:solidFill>
                    <a:srgbClr val="231F20"/>
                  </a:solidFill>
                  <a:latin typeface="Arial"/>
                  <a:cs typeface="Arial"/>
                </a:rPr>
                <a:t>g</a:t>
              </a:r>
              <a:r>
                <a:rPr sz="529" spc="-48" dirty="0">
                  <a:solidFill>
                    <a:srgbClr val="231F20"/>
                  </a:solidFill>
                  <a:latin typeface="Arial"/>
                  <a:cs typeface="Arial"/>
                </a:rPr>
                <a:t>e?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4222625" y="2803710"/>
              <a:ext cx="330479" cy="16707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414" marR="6109" indent="-305"/>
              <a:r>
                <a:rPr sz="529" spc="-63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29" spc="-31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29" spc="-7" dirty="0">
                  <a:solidFill>
                    <a:srgbClr val="FFFFFF"/>
                  </a:solidFill>
                  <a:latin typeface="Arial"/>
                  <a:cs typeface="Arial"/>
                </a:rPr>
                <a:t>ga</a:t>
              </a:r>
              <a:r>
                <a:rPr sz="529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29" spc="-34" dirty="0">
                  <a:solidFill>
                    <a:srgbClr val="FFFFFF"/>
                  </a:solidFill>
                  <a:latin typeface="Arial"/>
                  <a:cs typeface="Arial"/>
                </a:rPr>
                <a:t> c</a:t>
              </a:r>
              <a:r>
                <a:rPr sz="529" spc="-22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29" spc="-17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29" spc="2" dirty="0">
                  <a:solidFill>
                    <a:srgbClr val="FFFFFF"/>
                  </a:solidFill>
                  <a:latin typeface="Arial"/>
                  <a:cs typeface="Arial"/>
                </a:rPr>
                <a:t>ts</a:t>
              </a:r>
              <a:r>
                <a:rPr sz="5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2" dirty="0">
                  <a:solidFill>
                    <a:srgbClr val="FFFFFF"/>
                  </a:solidFill>
                  <a:latin typeface="Arial"/>
                  <a:cs typeface="Arial"/>
                </a:rPr>
                <a:t>moni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29" dirty="0">
                  <a:solidFill>
                    <a:srgbClr val="FFFFFF"/>
                  </a:solidFill>
                  <a:latin typeface="Arial"/>
                  <a:cs typeface="Arial"/>
                </a:rPr>
                <a:t>ori</a:t>
              </a:r>
              <a:r>
                <a:rPr sz="529" spc="-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4738151" y="2742342"/>
              <a:ext cx="983190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58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uari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al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epo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14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-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s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amp</a:t>
              </a:r>
              <a:r>
                <a:rPr sz="529" spc="12" dirty="0">
                  <a:solidFill>
                    <a:srgbClr val="231F20"/>
                  </a:solidFill>
                  <a:latin typeface="Arial"/>
                  <a:cs typeface="Arial"/>
                </a:rPr>
                <a:t>l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e 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sel</a:t>
              </a:r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ection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5140711" y="2844027"/>
              <a:ext cx="631026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36" dirty="0">
                  <a:solidFill>
                    <a:srgbClr val="231F20"/>
                  </a:solidFill>
                  <a:latin typeface="Arial"/>
                  <a:cs typeface="Arial"/>
                </a:rPr>
                <a:t>QLS/ALA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38" dirty="0">
                  <a:solidFill>
                    <a:srgbClr val="231F20"/>
                  </a:solidFill>
                  <a:latin typeface="Arial"/>
                  <a:cs typeface="Arial"/>
                </a:rPr>
                <a:t>g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34" dirty="0">
                  <a:solidFill>
                    <a:srgbClr val="231F20"/>
                  </a:solidFill>
                  <a:latin typeface="Arial"/>
                  <a:cs typeface="Arial"/>
                </a:rPr>
                <a:t>g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ement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5903684" y="2945712"/>
              <a:ext cx="463648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Im</a:t>
              </a:r>
              <a:r>
                <a:rPr sz="529" spc="-14" dirty="0">
                  <a:solidFill>
                    <a:srgbClr val="231F20"/>
                  </a:solidFill>
                  <a:latin typeface="Arial"/>
                  <a:cs typeface="Arial"/>
                </a:rPr>
                <a:t>p</a:t>
              </a:r>
              <a:r>
                <a:rPr sz="529" spc="12" dirty="0">
                  <a:solidFill>
                    <a:srgbClr val="231F20"/>
                  </a:solidFill>
                  <a:latin typeface="Arial"/>
                  <a:cs typeface="Arial"/>
                </a:rPr>
                <a:t>l</a:t>
              </a:r>
              <a:r>
                <a:rPr sz="529" spc="-14" dirty="0">
                  <a:solidFill>
                    <a:srgbClr val="231F20"/>
                  </a:solidFill>
                  <a:latin typeface="Arial"/>
                  <a:cs typeface="Arial"/>
                </a:rPr>
                <a:t>ement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ation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137222" y="3047396"/>
              <a:ext cx="501216" cy="24770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 marR="6109" algn="ctr"/>
              <a:r>
                <a:rPr sz="529" spc="-41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29" spc="-46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29" spc="-22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r>
                <a:rPr sz="529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17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29" spc="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-17" dirty="0">
                  <a:solidFill>
                    <a:srgbClr val="FFFFFF"/>
                  </a:solidFill>
                  <a:latin typeface="Arial"/>
                  <a:cs typeface="Arial"/>
                </a:rPr>
                <a:t>en</a:t>
              </a:r>
              <a:r>
                <a:rPr sz="529" spc="-22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29" spc="-12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29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17" dirty="0">
                  <a:solidFill>
                    <a:srgbClr val="FFFFFF"/>
                  </a:solidFill>
                  <a:latin typeface="Arial"/>
                  <a:cs typeface="Arial"/>
                </a:rPr>
                <a:t>&amp;</a:t>
              </a:r>
              <a:r>
                <a:rPr sz="529" spc="7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10" dirty="0">
                  <a:solidFill>
                    <a:srgbClr val="FFFFFF"/>
                  </a:solidFill>
                  <a:latin typeface="Arial"/>
                  <a:cs typeface="Arial"/>
                </a:rPr>
                <a:t>pe</a:t>
              </a:r>
              <a:r>
                <a:rPr sz="529" spc="-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5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29" spc="-7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29" spc="-22" dirty="0">
                  <a:solidFill>
                    <a:srgbClr val="FFFFFF"/>
                  </a:solidFill>
                  <a:latin typeface="Arial"/>
                  <a:cs typeface="Arial"/>
                </a:rPr>
                <a:t>man</a:t>
              </a:r>
              <a:r>
                <a:rPr sz="529" spc="-3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29" spc="-2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29" spc="-1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-12" dirty="0">
                  <a:solidFill>
                    <a:srgbClr val="FFFFFF"/>
                  </a:solidFill>
                  <a:latin typeface="Arial"/>
                  <a:cs typeface="Arial"/>
                </a:rPr>
                <a:t>epo</a:t>
              </a:r>
              <a:r>
                <a:rPr sz="529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29" spc="10" dirty="0">
                  <a:solidFill>
                    <a:srgbClr val="FFFFFF"/>
                  </a:solidFill>
                  <a:latin typeface="Arial"/>
                  <a:cs typeface="Arial"/>
                </a:rPr>
                <a:t>ti</a:t>
              </a:r>
              <a:r>
                <a:rPr sz="529" spc="2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29" spc="-5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4753605" y="3047396"/>
              <a:ext cx="1241587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60" dirty="0">
                  <a:solidFill>
                    <a:srgbClr val="231F20"/>
                  </a:solidFill>
                  <a:latin typeface="Arial"/>
                  <a:cs typeface="Arial"/>
                </a:rPr>
                <a:t>D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e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v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elop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2" dirty="0">
                  <a:solidFill>
                    <a:srgbClr val="231F20"/>
                  </a:solidFill>
                  <a:latin typeface="Arial"/>
                  <a:cs typeface="Arial"/>
                </a:rPr>
                <a:t>i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-2" dirty="0">
                  <a:solidFill>
                    <a:srgbClr val="231F20"/>
                  </a:solidFill>
                  <a:latin typeface="Arial"/>
                  <a:cs typeface="Arial"/>
                </a:rPr>
                <a:t>ights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and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2" dirty="0">
                  <a:solidFill>
                    <a:srgbClr val="231F20"/>
                  </a:solidFill>
                  <a:latin typeface="Arial"/>
                  <a:cs typeface="Arial"/>
                </a:rPr>
                <a:t>t</a:t>
              </a:r>
              <a:r>
                <a:rPr sz="529" spc="-2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end</a:t>
              </a:r>
              <a:r>
                <a:rPr sz="529" spc="-26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n</a:t>
              </a:r>
              <a:r>
                <a:rPr sz="529" spc="-10" dirty="0">
                  <a:solidFill>
                    <a:srgbClr val="231F20"/>
                  </a:solidFill>
                  <a:latin typeface="Arial"/>
                  <a:cs typeface="Arial"/>
                </a:rPr>
                <a:t>al</a:t>
              </a:r>
              <a:r>
                <a:rPr sz="529" spc="-19" dirty="0">
                  <a:solidFill>
                    <a:srgbClr val="231F20"/>
                  </a:solidFill>
                  <a:latin typeface="Arial"/>
                  <a:cs typeface="Arial"/>
                </a:rPr>
                <a:t>y</a:t>
              </a:r>
              <a:r>
                <a:rPr sz="529" spc="-24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12" dirty="0">
                  <a:solidFill>
                    <a:srgbClr val="231F20"/>
                  </a:solidFill>
                  <a:latin typeface="Arial"/>
                  <a:cs typeface="Arial"/>
                </a:rPr>
                <a:t>i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s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17" dirty="0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529" spc="-12" dirty="0">
                  <a:solidFill>
                    <a:srgbClr val="231F20"/>
                  </a:solidFill>
                  <a:latin typeface="Arial"/>
                  <a:cs typeface="Arial"/>
                </a:rPr>
                <a:t>epo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rts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6442468" y="3149081"/>
              <a:ext cx="609951" cy="879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29" spc="-5" dirty="0">
                  <a:solidFill>
                    <a:srgbClr val="231F20"/>
                  </a:solidFill>
                  <a:latin typeface="Arial"/>
                  <a:cs typeface="Arial"/>
                </a:rPr>
                <a:t>On-line/so</a:t>
              </a:r>
              <a:r>
                <a:rPr sz="529" spc="-14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sz="529" spc="14" dirty="0">
                  <a:solidFill>
                    <a:srgbClr val="231F20"/>
                  </a:solidFill>
                  <a:latin typeface="Arial"/>
                  <a:cs typeface="Arial"/>
                </a:rPr>
                <a:t>i</a:t>
              </a:r>
              <a:r>
                <a:rPr sz="529" dirty="0">
                  <a:solidFill>
                    <a:srgbClr val="231F20"/>
                  </a:solidFill>
                  <a:latin typeface="Arial"/>
                  <a:cs typeface="Arial"/>
                </a:rPr>
                <a:t>al</a:t>
              </a:r>
              <a:r>
                <a:rPr sz="529" spc="-31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529" spc="-7" dirty="0">
                  <a:solidFill>
                    <a:srgbClr val="231F20"/>
                  </a:solidFill>
                  <a:latin typeface="Arial"/>
                  <a:cs typeface="Arial"/>
                </a:rPr>
                <a:t>medi</a:t>
              </a:r>
              <a:r>
                <a:rPr sz="529" spc="-22" dirty="0">
                  <a:solidFill>
                    <a:srgbClr val="231F20"/>
                  </a:solidFill>
                  <a:latin typeface="Arial"/>
                  <a:cs typeface="Arial"/>
                </a:rPr>
                <a:t>a</a:t>
              </a:r>
              <a:endParaRPr sz="529" dirty="0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4055833" y="3528232"/>
              <a:ext cx="2266286" cy="501172"/>
            </a:xfrm>
            <a:custGeom>
              <a:avLst/>
              <a:gdLst/>
              <a:ahLst/>
              <a:cxnLst/>
              <a:rect l="l" t="t" r="r" b="b"/>
              <a:pathLst>
                <a:path w="4711637" h="1041942">
                  <a:moveTo>
                    <a:pt x="152368" y="0"/>
                  </a:moveTo>
                  <a:lnTo>
                    <a:pt x="104587" y="249"/>
                  </a:lnTo>
                  <a:lnTo>
                    <a:pt x="53454" y="3897"/>
                  </a:lnTo>
                  <a:lnTo>
                    <a:pt x="15758" y="22731"/>
                  </a:lnTo>
                  <a:lnTo>
                    <a:pt x="1920" y="68505"/>
                  </a:lnTo>
                  <a:lnTo>
                    <a:pt x="3" y="127015"/>
                  </a:lnTo>
                  <a:lnTo>
                    <a:pt x="0" y="914955"/>
                  </a:lnTo>
                  <a:lnTo>
                    <a:pt x="218" y="937352"/>
                  </a:lnTo>
                  <a:lnTo>
                    <a:pt x="3866" y="988485"/>
                  </a:lnTo>
                  <a:lnTo>
                    <a:pt x="22700" y="1026182"/>
                  </a:lnTo>
                  <a:lnTo>
                    <a:pt x="68474" y="1040019"/>
                  </a:lnTo>
                  <a:lnTo>
                    <a:pt x="127688" y="1041942"/>
                  </a:lnTo>
                  <a:lnTo>
                    <a:pt x="4607049" y="1041722"/>
                  </a:lnTo>
                  <a:lnTo>
                    <a:pt x="4658182" y="1038073"/>
                  </a:lnTo>
                  <a:lnTo>
                    <a:pt x="4695879" y="1019240"/>
                  </a:lnTo>
                  <a:lnTo>
                    <a:pt x="4709716" y="973465"/>
                  </a:lnTo>
                  <a:lnTo>
                    <a:pt x="4711633" y="914955"/>
                  </a:lnTo>
                  <a:lnTo>
                    <a:pt x="4711637" y="127015"/>
                  </a:lnTo>
                  <a:lnTo>
                    <a:pt x="4711419" y="104619"/>
                  </a:lnTo>
                  <a:lnTo>
                    <a:pt x="4707771" y="53485"/>
                  </a:lnTo>
                  <a:lnTo>
                    <a:pt x="4688937" y="15789"/>
                  </a:lnTo>
                  <a:lnTo>
                    <a:pt x="4643163" y="1951"/>
                  </a:lnTo>
                  <a:lnTo>
                    <a:pt x="152368" y="0"/>
                  </a:lnTo>
                  <a:close/>
                </a:path>
              </a:pathLst>
            </a:custGeom>
            <a:solidFill>
              <a:srgbClr val="565C7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055817" y="3528232"/>
              <a:ext cx="2266317" cy="501186"/>
            </a:xfrm>
            <a:custGeom>
              <a:avLst/>
              <a:gdLst/>
              <a:ahLst/>
              <a:cxnLst/>
              <a:rect l="l" t="t" r="r" b="b"/>
              <a:pathLst>
                <a:path w="4711700" h="1041971">
                  <a:moveTo>
                    <a:pt x="152400" y="0"/>
                  </a:moveTo>
                  <a:lnTo>
                    <a:pt x="104619" y="249"/>
                  </a:lnTo>
                  <a:lnTo>
                    <a:pt x="53485" y="3897"/>
                  </a:lnTo>
                  <a:lnTo>
                    <a:pt x="15789" y="22731"/>
                  </a:lnTo>
                  <a:lnTo>
                    <a:pt x="1951" y="68505"/>
                  </a:lnTo>
                  <a:lnTo>
                    <a:pt x="28" y="127719"/>
                  </a:lnTo>
                  <a:lnTo>
                    <a:pt x="0" y="889571"/>
                  </a:lnTo>
                  <a:lnTo>
                    <a:pt x="31" y="914955"/>
                  </a:lnTo>
                  <a:lnTo>
                    <a:pt x="841" y="956948"/>
                  </a:lnTo>
                  <a:lnTo>
                    <a:pt x="6735" y="1000801"/>
                  </a:lnTo>
                  <a:lnTo>
                    <a:pt x="31181" y="1031410"/>
                  </a:lnTo>
                  <a:lnTo>
                    <a:pt x="68505" y="1040019"/>
                  </a:lnTo>
                  <a:lnTo>
                    <a:pt x="127719" y="1041942"/>
                  </a:lnTo>
                  <a:lnTo>
                    <a:pt x="4559300" y="1041971"/>
                  </a:lnTo>
                  <a:lnTo>
                    <a:pt x="4584684" y="1041940"/>
                  </a:lnTo>
                  <a:lnTo>
                    <a:pt x="4626676" y="1041129"/>
                  </a:lnTo>
                  <a:lnTo>
                    <a:pt x="4670529" y="1035236"/>
                  </a:lnTo>
                  <a:lnTo>
                    <a:pt x="4701139" y="1010790"/>
                  </a:lnTo>
                  <a:lnTo>
                    <a:pt x="4709748" y="973465"/>
                  </a:lnTo>
                  <a:lnTo>
                    <a:pt x="4711671" y="914252"/>
                  </a:lnTo>
                  <a:lnTo>
                    <a:pt x="4711700" y="152400"/>
                  </a:lnTo>
                  <a:lnTo>
                    <a:pt x="4711668" y="127015"/>
                  </a:lnTo>
                  <a:lnTo>
                    <a:pt x="4710858" y="85023"/>
                  </a:lnTo>
                  <a:lnTo>
                    <a:pt x="4704964" y="41170"/>
                  </a:lnTo>
                  <a:lnTo>
                    <a:pt x="4680518" y="10560"/>
                  </a:lnTo>
                  <a:lnTo>
                    <a:pt x="4643194" y="1951"/>
                  </a:lnTo>
                  <a:lnTo>
                    <a:pt x="4583980" y="28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4119959" y="3638790"/>
              <a:ext cx="1706151" cy="2712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6065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48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5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heme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in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ights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&amp;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epo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7" dirty="0">
                  <a:solidFill>
                    <a:srgbClr val="FFFFFF"/>
                  </a:solidFill>
                  <a:latin typeface="Arial"/>
                  <a:cs typeface="Arial"/>
                </a:rPr>
                <a:t>ti</a:t>
              </a:r>
              <a:r>
                <a:rPr sz="577" spc="10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endParaRPr sz="577" dirty="0">
                <a:latin typeface="Arial"/>
                <a:cs typeface="Arial"/>
              </a:endParaRPr>
            </a:p>
            <a:p>
              <a:pPr marL="116065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Brief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577" spc="-41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18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36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24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577" spc="-22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on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lori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optio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77" spc="-19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endParaRPr sz="577" dirty="0">
                <a:latin typeface="Arial"/>
                <a:cs typeface="Arial"/>
              </a:endParaRPr>
            </a:p>
            <a:p>
              <a:pPr marL="116065" indent="-109957">
                <a:buClr>
                  <a:srgbClr val="FFFFFF"/>
                </a:buClr>
                <a:buFont typeface="Arial"/>
                <a:buChar char="•"/>
                <a:tabLst>
                  <a:tab pos="115760" algn="l"/>
                </a:tabLst>
              </a:pPr>
              <a:r>
                <a:rPr sz="577" spc="-84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2" dirty="0">
                  <a:solidFill>
                    <a:srgbClr val="FFFFFF"/>
                  </a:solidFill>
                  <a:latin typeface="Arial"/>
                  <a:cs typeface="Arial"/>
                </a:rPr>
                <a:t>lic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ly</a:t>
              </a:r>
              <a:r>
                <a:rPr sz="577" spc="-3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31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77" spc="12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r>
                <a:rPr sz="577" spc="14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spc="-5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77" spc="-7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eri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al,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7" dirty="0">
                  <a:solidFill>
                    <a:srgbClr val="FFFFFF"/>
                  </a:solidFill>
                  <a:latin typeface="Arial"/>
                  <a:cs typeface="Arial"/>
                </a:rPr>
                <a:t>in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577" spc="-12" dirty="0">
                  <a:solidFill>
                    <a:srgbClr val="FFFFFF"/>
                  </a:solidFill>
                  <a:latin typeface="Arial"/>
                  <a:cs typeface="Arial"/>
                </a:rPr>
                <a:t>or</a:t>
              </a:r>
              <a:r>
                <a:rPr sz="577" spc="-26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ation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577" spc="-29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spc="-14" dirty="0">
                  <a:solidFill>
                    <a:srgbClr val="FFFFFF"/>
                  </a:solidFill>
                  <a:latin typeface="Arial"/>
                  <a:cs typeface="Arial"/>
                </a:rPr>
                <a:t>epo</a:t>
              </a:r>
              <a:r>
                <a:rPr sz="577" spc="-2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77" dirty="0">
                  <a:solidFill>
                    <a:srgbClr val="FFFFFF"/>
                  </a:solidFill>
                  <a:latin typeface="Arial"/>
                  <a:cs typeface="Arial"/>
                </a:rPr>
                <a:t>ts</a:t>
              </a:r>
              <a:endParaRPr sz="577" dirty="0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4055833" y="3434361"/>
              <a:ext cx="2266286" cy="193839"/>
            </a:xfrm>
            <a:custGeom>
              <a:avLst/>
              <a:gdLst/>
              <a:ahLst/>
              <a:cxnLst/>
              <a:rect l="l" t="t" r="r" b="b"/>
              <a:pathLst>
                <a:path w="4711637" h="402993">
                  <a:moveTo>
                    <a:pt x="152368" y="0"/>
                  </a:moveTo>
                  <a:lnTo>
                    <a:pt x="104587" y="249"/>
                  </a:lnTo>
                  <a:lnTo>
                    <a:pt x="53454" y="3897"/>
                  </a:lnTo>
                  <a:lnTo>
                    <a:pt x="15758" y="22731"/>
                  </a:lnTo>
                  <a:lnTo>
                    <a:pt x="1920" y="68505"/>
                  </a:lnTo>
                  <a:lnTo>
                    <a:pt x="3" y="127015"/>
                  </a:lnTo>
                  <a:lnTo>
                    <a:pt x="0" y="276006"/>
                  </a:lnTo>
                  <a:lnTo>
                    <a:pt x="218" y="298402"/>
                  </a:lnTo>
                  <a:lnTo>
                    <a:pt x="3866" y="349535"/>
                  </a:lnTo>
                  <a:lnTo>
                    <a:pt x="22700" y="387232"/>
                  </a:lnTo>
                  <a:lnTo>
                    <a:pt x="68474" y="401069"/>
                  </a:lnTo>
                  <a:lnTo>
                    <a:pt x="127688" y="402993"/>
                  </a:lnTo>
                  <a:lnTo>
                    <a:pt x="4607049" y="402772"/>
                  </a:lnTo>
                  <a:lnTo>
                    <a:pt x="4658182" y="399124"/>
                  </a:lnTo>
                  <a:lnTo>
                    <a:pt x="4695879" y="380290"/>
                  </a:lnTo>
                  <a:lnTo>
                    <a:pt x="4709716" y="334516"/>
                  </a:lnTo>
                  <a:lnTo>
                    <a:pt x="4711633" y="276006"/>
                  </a:lnTo>
                  <a:lnTo>
                    <a:pt x="4711637" y="127015"/>
                  </a:lnTo>
                  <a:lnTo>
                    <a:pt x="4711419" y="104619"/>
                  </a:lnTo>
                  <a:lnTo>
                    <a:pt x="4707771" y="53485"/>
                  </a:lnTo>
                  <a:lnTo>
                    <a:pt x="4688937" y="15789"/>
                  </a:lnTo>
                  <a:lnTo>
                    <a:pt x="4643163" y="1951"/>
                  </a:lnTo>
                  <a:lnTo>
                    <a:pt x="152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957998" y="3486791"/>
              <a:ext cx="456623" cy="934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109"/>
              <a:r>
                <a:rPr sz="577" spc="-70" dirty="0">
                  <a:solidFill>
                    <a:srgbClr val="565C7B"/>
                  </a:solidFill>
                  <a:latin typeface="Arial"/>
                  <a:cs typeface="Arial"/>
                </a:rPr>
                <a:t>K</a:t>
              </a:r>
              <a:r>
                <a:rPr sz="577" spc="-19" dirty="0">
                  <a:solidFill>
                    <a:srgbClr val="565C7B"/>
                  </a:solidFill>
                  <a:latin typeface="Arial"/>
                  <a:cs typeface="Arial"/>
                </a:rPr>
                <a:t>ey</a:t>
              </a:r>
              <a:r>
                <a:rPr sz="577" spc="-38" dirty="0">
                  <a:solidFill>
                    <a:srgbClr val="565C7B"/>
                  </a:solidFill>
                  <a:latin typeface="Arial"/>
                  <a:cs typeface="Arial"/>
                </a:rPr>
                <a:t> </a:t>
              </a:r>
              <a:r>
                <a:rPr sz="577" spc="-17" dirty="0">
                  <a:solidFill>
                    <a:srgbClr val="565C7B"/>
                  </a:solidFill>
                  <a:latin typeface="Arial"/>
                  <a:cs typeface="Arial"/>
                </a:rPr>
                <a:t>Ou</a:t>
              </a:r>
              <a:r>
                <a:rPr sz="577" spc="-14" dirty="0">
                  <a:solidFill>
                    <a:srgbClr val="565C7B"/>
                  </a:solidFill>
                  <a:latin typeface="Arial"/>
                  <a:cs typeface="Arial"/>
                </a:rPr>
                <a:t>t</a:t>
              </a:r>
              <a:r>
                <a:rPr sz="577" spc="-36" dirty="0">
                  <a:solidFill>
                    <a:srgbClr val="565C7B"/>
                  </a:solidFill>
                  <a:latin typeface="Arial"/>
                  <a:cs typeface="Arial"/>
                </a:rPr>
                <a:t>c</a:t>
              </a:r>
              <a:r>
                <a:rPr sz="577" spc="-22" dirty="0">
                  <a:solidFill>
                    <a:srgbClr val="565C7B"/>
                  </a:solidFill>
                  <a:latin typeface="Arial"/>
                  <a:cs typeface="Arial"/>
                </a:rPr>
                <a:t>ome</a:t>
              </a:r>
              <a:r>
                <a:rPr sz="577" spc="-19" dirty="0">
                  <a:solidFill>
                    <a:srgbClr val="565C7B"/>
                  </a:solidFill>
                  <a:latin typeface="Arial"/>
                  <a:cs typeface="Arial"/>
                </a:rPr>
                <a:t>s</a:t>
              </a:r>
              <a:endParaRPr sz="577" dirty="0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4055817" y="3434361"/>
              <a:ext cx="2266317" cy="193852"/>
            </a:xfrm>
            <a:custGeom>
              <a:avLst/>
              <a:gdLst/>
              <a:ahLst/>
              <a:cxnLst/>
              <a:rect l="l" t="t" r="r" b="b"/>
              <a:pathLst>
                <a:path w="4711700" h="403021">
                  <a:moveTo>
                    <a:pt x="152400" y="0"/>
                  </a:moveTo>
                  <a:lnTo>
                    <a:pt x="104619" y="249"/>
                  </a:lnTo>
                  <a:lnTo>
                    <a:pt x="53485" y="3897"/>
                  </a:lnTo>
                  <a:lnTo>
                    <a:pt x="15789" y="22731"/>
                  </a:lnTo>
                  <a:lnTo>
                    <a:pt x="1951" y="68505"/>
                  </a:lnTo>
                  <a:lnTo>
                    <a:pt x="28" y="127719"/>
                  </a:lnTo>
                  <a:lnTo>
                    <a:pt x="0" y="250621"/>
                  </a:lnTo>
                  <a:lnTo>
                    <a:pt x="31" y="276006"/>
                  </a:lnTo>
                  <a:lnTo>
                    <a:pt x="841" y="317998"/>
                  </a:lnTo>
                  <a:lnTo>
                    <a:pt x="6735" y="361851"/>
                  </a:lnTo>
                  <a:lnTo>
                    <a:pt x="31181" y="392460"/>
                  </a:lnTo>
                  <a:lnTo>
                    <a:pt x="68505" y="401069"/>
                  </a:lnTo>
                  <a:lnTo>
                    <a:pt x="127719" y="402993"/>
                  </a:lnTo>
                  <a:lnTo>
                    <a:pt x="4559300" y="403021"/>
                  </a:lnTo>
                  <a:lnTo>
                    <a:pt x="4584684" y="402990"/>
                  </a:lnTo>
                  <a:lnTo>
                    <a:pt x="4626676" y="402179"/>
                  </a:lnTo>
                  <a:lnTo>
                    <a:pt x="4670529" y="396286"/>
                  </a:lnTo>
                  <a:lnTo>
                    <a:pt x="4701139" y="371840"/>
                  </a:lnTo>
                  <a:lnTo>
                    <a:pt x="4709748" y="334516"/>
                  </a:lnTo>
                  <a:lnTo>
                    <a:pt x="4711671" y="275302"/>
                  </a:lnTo>
                  <a:lnTo>
                    <a:pt x="4711700" y="152400"/>
                  </a:lnTo>
                  <a:lnTo>
                    <a:pt x="4711668" y="127015"/>
                  </a:lnTo>
                  <a:lnTo>
                    <a:pt x="4710858" y="85023"/>
                  </a:lnTo>
                  <a:lnTo>
                    <a:pt x="4704964" y="41170"/>
                  </a:lnTo>
                  <a:lnTo>
                    <a:pt x="4680518" y="10560"/>
                  </a:lnTo>
                  <a:lnTo>
                    <a:pt x="4643194" y="1951"/>
                  </a:lnTo>
                  <a:lnTo>
                    <a:pt x="4583980" y="28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565C7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866" dirty="0"/>
            </a:p>
          </p:txBody>
        </p:sp>
      </p:grpSp>
      <p:sp>
        <p:nvSpPr>
          <p:cNvPr id="161" name="Title 1"/>
          <p:cNvSpPr txBox="1">
            <a:spLocks/>
          </p:cNvSpPr>
          <p:nvPr/>
        </p:nvSpPr>
        <p:spPr>
          <a:xfrm>
            <a:off x="4141260" y="413317"/>
            <a:ext cx="3008313" cy="366348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7993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CTP Scheme Review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338"/>
            <a:ext cx="8229600" cy="446702"/>
          </a:xfrm>
        </p:spPr>
        <p:txBody>
          <a:bodyPr>
            <a:noAutofit/>
          </a:bodyPr>
          <a:lstStyle/>
          <a:p>
            <a:pPr algn="l"/>
            <a:r>
              <a:rPr lang="en-AU" sz="2400" dirty="0"/>
              <a:t>Looking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93" y="1271553"/>
            <a:ext cx="8443182" cy="3363457"/>
          </a:xfrm>
        </p:spPr>
        <p:txBody>
          <a:bodyPr>
            <a:normAutofit/>
          </a:bodyPr>
          <a:lstStyle/>
          <a:p>
            <a:r>
              <a:rPr lang="en-AU" sz="2400" dirty="0"/>
              <a:t>Autonomous vehicle reforms – </a:t>
            </a:r>
            <a:r>
              <a:rPr lang="en-AU" sz="2000" dirty="0"/>
              <a:t>complex doesn’t begin to describe it</a:t>
            </a:r>
          </a:p>
          <a:p>
            <a:r>
              <a:rPr lang="en-AU" sz="2400" dirty="0"/>
              <a:t>Where does the road start and end… (</a:t>
            </a:r>
            <a:r>
              <a:rPr lang="en-AU" sz="1800" dirty="0"/>
              <a:t>being provocative</a:t>
            </a:r>
            <a:r>
              <a:rPr lang="en-AU" sz="24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109" y="2691002"/>
            <a:ext cx="2922521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3516" r="5822"/>
          <a:stretch/>
        </p:blipFill>
        <p:spPr>
          <a:xfrm>
            <a:off x="5948638" y="2648282"/>
            <a:ext cx="2926080" cy="227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543" r="9286"/>
          <a:stretch/>
        </p:blipFill>
        <p:spPr>
          <a:xfrm>
            <a:off x="229554" y="2953281"/>
            <a:ext cx="2998546" cy="19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1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1587" y="936414"/>
            <a:ext cx="4964696" cy="458546"/>
          </a:xfrm>
        </p:spPr>
        <p:txBody>
          <a:bodyPr>
            <a:normAutofit/>
          </a:bodyPr>
          <a:lstStyle/>
          <a:p>
            <a:pPr algn="l"/>
            <a:r>
              <a:rPr lang="en-AU" sz="2400" dirty="0"/>
              <a:t>What’s coming 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607" y="1630185"/>
            <a:ext cx="77957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Scheme Review 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/>
              <a:t>Determine next steps based on government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Monitor ride booking vehicle trends and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NHVL, NTC reforms continue to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Continued focus on claims fraud and claim farming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Increasing sophistication and resourcing in scheme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257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37" y="1151937"/>
            <a:ext cx="5745815" cy="3235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8217" y="4605373"/>
            <a:ext cx="627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Welcome to Queensland – Home of the State of Origin</a:t>
            </a:r>
          </a:p>
        </p:txBody>
      </p:sp>
    </p:spTree>
    <p:extLst>
      <p:ext uri="{BB962C8B-B14F-4D97-AF65-F5344CB8AC3E}">
        <p14:creationId xmlns:p14="http://schemas.microsoft.com/office/powerpoint/2010/main" val="145660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Queensland CTP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Neil Singleton &amp;</a:t>
            </a:r>
          </a:p>
          <a:p>
            <a:r>
              <a:rPr lang="en-AU" dirty="0"/>
              <a:t>Kylie Horton</a:t>
            </a:r>
          </a:p>
        </p:txBody>
      </p:sp>
    </p:spTree>
    <p:extLst>
      <p:ext uri="{BB962C8B-B14F-4D97-AF65-F5344CB8AC3E}">
        <p14:creationId xmlns:p14="http://schemas.microsoft.com/office/powerpoint/2010/main" val="410144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840"/>
            <a:ext cx="8229600" cy="500097"/>
          </a:xfrm>
        </p:spPr>
        <p:txBody>
          <a:bodyPr>
            <a:normAutofit/>
          </a:bodyPr>
          <a:lstStyle/>
          <a:p>
            <a:pPr algn="l"/>
            <a:r>
              <a:rPr lang="en-AU" sz="2400" dirty="0"/>
              <a:t>Annual Report / 30 June 2017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69" y="1624334"/>
            <a:ext cx="2843235" cy="2657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575" y="1624334"/>
            <a:ext cx="1913119" cy="2657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158" y="1624333"/>
            <a:ext cx="3581842" cy="2657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3378" y="4518604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3"/>
                </a:solidFill>
              </a:rPr>
              <a:t>Total Payments $783m</a:t>
            </a:r>
          </a:p>
        </p:txBody>
      </p:sp>
    </p:spTree>
    <p:extLst>
      <p:ext uri="{BB962C8B-B14F-4D97-AF65-F5344CB8AC3E}">
        <p14:creationId xmlns:p14="http://schemas.microsoft.com/office/powerpoint/2010/main" val="280020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48977"/>
            <a:ext cx="7772400" cy="652775"/>
          </a:xfrm>
        </p:spPr>
        <p:txBody>
          <a:bodyPr>
            <a:normAutofit/>
          </a:bodyPr>
          <a:lstStyle/>
          <a:p>
            <a:r>
              <a:rPr lang="en-AU" sz="2800" b="0" cap="none" dirty="0">
                <a:latin typeface="+mn-lt"/>
              </a:rPr>
              <a:t>Premiums….</a:t>
            </a:r>
            <a:r>
              <a:rPr lang="en-AU" sz="2000" b="0" cap="none" dirty="0">
                <a:latin typeface="+mn-lt"/>
              </a:rPr>
              <a:t>includes NIISQ levy from October 2016</a:t>
            </a:r>
            <a:endParaRPr lang="en-AU" sz="2800" b="0" cap="none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313" y="1444261"/>
            <a:ext cx="7248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All insurers filed at ceiling for all classes - MAIC has tightened premium assumptions during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2028" y="4912668"/>
            <a:ext cx="1924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Underwriting quarter commencing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D38C7E-92A1-4831-8062-7E5CE24FB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851200"/>
              </p:ext>
            </p:extLst>
          </p:nvPr>
        </p:nvGraphicFramePr>
        <p:xfrm>
          <a:off x="1934295" y="1786691"/>
          <a:ext cx="5348435" cy="310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93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057"/>
            <a:ext cx="8229600" cy="500182"/>
          </a:xfrm>
        </p:spPr>
        <p:txBody>
          <a:bodyPr>
            <a:noAutofit/>
          </a:bodyPr>
          <a:lstStyle/>
          <a:p>
            <a:pPr algn="l"/>
            <a:r>
              <a:rPr lang="en-AU" sz="2800" dirty="0"/>
              <a:t>Market Share by premium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455777"/>
            <a:ext cx="7248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The slow grind of market share movement continues…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41FADD2-9660-4AB8-8453-A80A017D6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804957"/>
              </p:ext>
            </p:extLst>
          </p:nvPr>
        </p:nvGraphicFramePr>
        <p:xfrm>
          <a:off x="1850065" y="1717388"/>
          <a:ext cx="5358809" cy="331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361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869639"/>
            <a:ext cx="4040188" cy="471926"/>
          </a:xfrm>
        </p:spPr>
        <p:txBody>
          <a:bodyPr/>
          <a:lstStyle/>
          <a:p>
            <a:r>
              <a:rPr lang="en-AU" b="0" dirty="0"/>
              <a:t>Claim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5562"/>
            <a:ext cx="7467600" cy="3019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3335" y="1363952"/>
            <a:ext cx="4157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Claim frequency by development quarter (Ex WC &amp; IS)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4553" y="4644942"/>
            <a:ext cx="1314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Development quarter</a:t>
            </a:r>
          </a:p>
        </p:txBody>
      </p:sp>
    </p:spTree>
    <p:extLst>
      <p:ext uri="{BB962C8B-B14F-4D97-AF65-F5344CB8AC3E}">
        <p14:creationId xmlns:p14="http://schemas.microsoft.com/office/powerpoint/2010/main" val="272219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869639"/>
            <a:ext cx="4040188" cy="471926"/>
          </a:xfrm>
        </p:spPr>
        <p:txBody>
          <a:bodyPr/>
          <a:lstStyle/>
          <a:p>
            <a:r>
              <a:rPr lang="en-AU" b="0" dirty="0"/>
              <a:t>Claims added by quarter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38" y="1590964"/>
            <a:ext cx="6321683" cy="3413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1325434"/>
            <a:ext cx="7111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Rising level of new claims…(appears to be minor injury cohort, but injury coding too immature)</a:t>
            </a:r>
          </a:p>
        </p:txBody>
      </p:sp>
    </p:spTree>
    <p:extLst>
      <p:ext uri="{BB962C8B-B14F-4D97-AF65-F5344CB8AC3E}">
        <p14:creationId xmlns:p14="http://schemas.microsoft.com/office/powerpoint/2010/main" val="382727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869639"/>
            <a:ext cx="5042549" cy="471926"/>
          </a:xfrm>
        </p:spPr>
        <p:txBody>
          <a:bodyPr>
            <a:normAutofit/>
          </a:bodyPr>
          <a:lstStyle/>
          <a:p>
            <a:r>
              <a:rPr lang="en-AU" b="0" dirty="0"/>
              <a:t>Claim crash circumstance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372615"/>
            <a:ext cx="7198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Rising trend in ‘same direction’ crashes and at lower speeds – driver distraction?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3" y="1757252"/>
            <a:ext cx="3962400" cy="3181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733" y="1996152"/>
            <a:ext cx="857250" cy="98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733" y="1703492"/>
            <a:ext cx="12192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8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869639"/>
            <a:ext cx="5302853" cy="471926"/>
          </a:xfrm>
        </p:spPr>
        <p:txBody>
          <a:bodyPr>
            <a:normAutofit/>
          </a:bodyPr>
          <a:lstStyle/>
          <a:p>
            <a:r>
              <a:rPr lang="en-AU" b="0" dirty="0"/>
              <a:t>Claims by claimant age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05" y="1325434"/>
            <a:ext cx="7001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No material changes overall – only one segment (25-34yo) has seen movement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046" y="1587044"/>
            <a:ext cx="1247775" cy="1533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610" y="1587044"/>
            <a:ext cx="5575436" cy="355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38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QTT Document" ma:contentTypeID="0x010100C7BD08439FA548A39DD6F4EEA9A4DD920028A0CA45A385418C914557FFC286F13E00A757C33B6D99A74F9B92A103046E692F" ma:contentTypeVersion="11" ma:contentTypeDescription="QTT document content type to be used in active sites" ma:contentTypeScope="" ma:versionID="d8c61d87cf9894dd9794730fa8e800d9">
  <xsd:schema xmlns:xsd="http://www.w3.org/2001/XMLSchema" xmlns:xs="http://www.w3.org/2001/XMLSchema" xmlns:p="http://schemas.microsoft.com/office/2006/metadata/properties" xmlns:ns2="http://schemas.microsoft.com/Sharepoint/v3" xmlns:ns3="63b8d394-3260-438f-af49-2810281aa328" xmlns:ns4="ebb10907-da8f-4d7c-ba06-cff320da9892" targetNamespace="http://schemas.microsoft.com/office/2006/metadata/properties" ma:root="true" ma:fieldsID="b202e1cdf8a18b88ee6a9d0359086016" ns2:_="" ns3:_="" ns4:_="">
    <xsd:import namespace="http://schemas.microsoft.com/Sharepoint/v3"/>
    <xsd:import namespace="63b8d394-3260-438f-af49-2810281aa328"/>
    <xsd:import namespace="ebb10907-da8f-4d7c-ba06-cff320da9892"/>
    <xsd:element name="properties">
      <xsd:complexType>
        <xsd:sequence>
          <xsd:element name="documentManagement">
            <xsd:complexType>
              <xsd:all>
                <xsd:element ref="ns2:Nexus_MetadataSummary" minOccurs="0"/>
                <xsd:element ref="ns3:Nexus_ReadOnly" minOccurs="0"/>
                <xsd:element ref="ns3:Nexus_Record" minOccurs="0"/>
                <xsd:element ref="ns3:Nexus_SecurityClassification"/>
                <xsd:element ref="ns3:_dlc_DocId" minOccurs="0"/>
                <xsd:element ref="ns3:_dlc_DocIdUrl" minOccurs="0"/>
                <xsd:element ref="ns3:_dlc_DocIdPersistId" minOccurs="0"/>
                <xsd:element ref="ns4:Category" minOccurs="0"/>
                <xsd:element ref="ns3:Calendar_x0020_year" minOccurs="0"/>
                <xsd:element ref="ns3:Business_x0020_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exus_MetadataSummary" ma:index="8" nillable="true" ma:displayName="Metadata summary" ma:internalName="Nexus_MetadataSumma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8d394-3260-438f-af49-2810281aa328" elementFormDefault="qualified">
    <xsd:import namespace="http://schemas.microsoft.com/office/2006/documentManagement/types"/>
    <xsd:import namespace="http://schemas.microsoft.com/office/infopath/2007/PartnerControls"/>
    <xsd:element name="Nexus_ReadOnly" ma:index="9" nillable="true" ma:displayName="Read only" ma:internalName="Nexus_ReadOnly">
      <xsd:simpleType>
        <xsd:restriction base="dms:Text">
          <xsd:maxLength value="255"/>
        </xsd:restriction>
      </xsd:simpleType>
    </xsd:element>
    <xsd:element name="Nexus_Record" ma:index="10" nillable="true" ma:displayName="Record" ma:internalName="Nexus_Record">
      <xsd:simpleType>
        <xsd:restriction base="dms:Text">
          <xsd:maxLength value="255"/>
        </xsd:restriction>
      </xsd:simpleType>
    </xsd:element>
    <xsd:element name="Nexus_SecurityClassification" ma:index="11" ma:displayName="Security classification" ma:default="UNCLASSIFIED" ma:description="Assessment of the requirements for confidentiality, availability and integrity of an asset." ma:format="Dropdown" ma:internalName="Nexus_SecurityClassification">
      <xsd:simpleType>
        <xsd:restriction base="dms:Choice">
          <xsd:enumeration value="UNCLASSIFIED"/>
          <xsd:enumeration value="IN CONFIDENCE"/>
          <xsd:enumeration value="PROTECTED"/>
          <xsd:enumeration value="HIGHLY PROTECTED"/>
        </xsd:restriction>
      </xsd:simple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alendar_x0020_year" ma:index="16" nillable="true" ma:displayName="Calendar year" ma:default="2017" ma:format="Dropdown" ma:internalName="Calendar_x0020_year">
      <xsd:simpleType>
        <xsd:restriction base="dms:Choice"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Business_x0020_area" ma:index="17" nillable="true" ma:displayName="Business area" ma:default="All" ma:format="Dropdown" ma:internalName="Business_x0020_area">
      <xsd:simpleType>
        <xsd:restriction base="dms:Choice">
          <xsd:enumeration value="MAIC"/>
          <xsd:enumeration value="ND"/>
          <xsd:enumeration value="FAI"/>
          <xsd:enumeration value="QGIF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10907-da8f-4d7c-ba06-cff320da9892" elementFormDefault="qualified">
    <xsd:import namespace="http://schemas.microsoft.com/office/2006/documentManagement/types"/>
    <xsd:import namespace="http://schemas.microsoft.com/office/infopath/2007/PartnerControls"/>
    <xsd:element name="Category" ma:index="15" nillable="true" ma:displayName="Category" ma:format="RadioButtons" ma:internalName="Category">
      <xsd:simpleType>
        <xsd:union memberTypes="dms:Text">
          <xsd:simpleType>
            <xsd:restriction base="dms:Choice">
              <xsd:enumeration value="Consultation Manager"/>
              <xsd:enumeration value="Guidelines"/>
              <xsd:enumeration value="Induction"/>
              <xsd:enumeration value="Internal communication"/>
              <xsd:enumeration value="Media"/>
              <xsd:enumeration value="Nexus Articles"/>
              <xsd:enumeration value="Presentations"/>
              <xsd:enumeration value="Publications"/>
              <xsd:enumeration value="Research Report"/>
              <xsd:enumeration value="Service Delivery Statement"/>
              <xsd:enumeration value="Sponsorship Opportunities"/>
              <xsd:enumeration value="Stakeholder Analysis"/>
              <xsd:enumeration value="StratComms produce"/>
              <xsd:enumeration value="Surveys"/>
              <xsd:enumeration value="Twitter"/>
              <xsd:enumeration value="Video"/>
              <xsd:enumeration value="Web"/>
              <xsd:enumeration value="Wireframe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us_Record xmlns="63b8d394-3260-438f-af49-2810281aa328" xsi:nil="true"/>
    <Nexus_SecurityClassification xmlns="63b8d394-3260-438f-af49-2810281aa328">UNCLASSIFIED</Nexus_SecurityClassification>
    <Business_x0020_area xmlns="63b8d394-3260-438f-af49-2810281aa328">All</Business_x0020_area>
    <Nexus_ReadOnly xmlns="63b8d394-3260-438f-af49-2810281aa328" xsi:nil="true"/>
    <Category xmlns="ebb10907-da8f-4d7c-ba06-cff320da9892" xsi:nil="true"/>
    <Calendar_x0020_year xmlns="63b8d394-3260-438f-af49-2810281aa328">2017</Calendar_x0020_year>
    <Nexus_MetadataSummary xmlns="http://schemas.microsoft.com/Sharepoint/v3" xsi:nil="true"/>
    <_dlc_DocId xmlns="63b8d394-3260-438f-af49-2810281aa328">TEAMINSC-83-317</_dlc_DocId>
    <_dlc_DocIdUrl xmlns="63b8d394-3260-438f-af49-2810281aa328">
      <Url>https://nexus.treasury.qld.gov.au/team/cg-ic/administration/_layouts/15/DocIdRedir.aspx?ID=TEAMINSC-83-317</Url>
      <Description>TEAMINSC-83-317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1FEE2E-20F4-42EA-B260-D97110A0BEA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ADDD3EE-C77B-44C8-AECF-80494287E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3b8d394-3260-438f-af49-2810281aa328"/>
    <ds:schemaRef ds:uri="ebb10907-da8f-4d7c-ba06-cff320da98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Sharepoint/v3"/>
    <ds:schemaRef ds:uri="ebb10907-da8f-4d7c-ba06-cff320da9892"/>
    <ds:schemaRef ds:uri="http://schemas.openxmlformats.org/package/2006/metadata/core-properties"/>
    <ds:schemaRef ds:uri="http://purl.org/dc/dcmitype/"/>
    <ds:schemaRef ds:uri="63b8d394-3260-438f-af49-2810281aa328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1125</TotalTime>
  <Words>794</Words>
  <Application>Microsoft Office PowerPoint</Application>
  <PresentationFormat>On-screen Show (16:9)</PresentationFormat>
  <Paragraphs>124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</vt:lpstr>
      <vt:lpstr>Arial</vt:lpstr>
      <vt:lpstr>Calibri</vt:lpstr>
      <vt:lpstr>Century Gothic</vt:lpstr>
      <vt:lpstr>RobotoSlab-Regular</vt:lpstr>
      <vt:lpstr>Office Theme</vt:lpstr>
      <vt:lpstr>PowerPoint Presentation</vt:lpstr>
      <vt:lpstr>Queensland CTP</vt:lpstr>
      <vt:lpstr>Annual Report / 30 June 2017 data</vt:lpstr>
      <vt:lpstr>Premiums….includes NIISQ levy from October 2016</vt:lpstr>
      <vt:lpstr>Market Share by premium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Finalised Severity 1Y Average claim size</vt:lpstr>
      <vt:lpstr>PowerPoint Presentation</vt:lpstr>
      <vt:lpstr>PowerPoint Presentation</vt:lpstr>
      <vt:lpstr>PowerPoint Presentation</vt:lpstr>
      <vt:lpstr>PowerPoint Presentation</vt:lpstr>
      <vt:lpstr>Looking forward</vt:lpstr>
      <vt:lpstr>What’s coming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Belinda Gatz</cp:lastModifiedBy>
  <cp:revision>128</cp:revision>
  <dcterms:created xsi:type="dcterms:W3CDTF">2010-04-12T23:12:02Z</dcterms:created>
  <dcterms:modified xsi:type="dcterms:W3CDTF">2018-02-21T22:45:59Z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0x010100C7BD08439FA548A39DD6F4EEA9A4DD920028A0CA45A385418C914557FFC286F13E00A757C33B6D99A74F9B92A103046E692F</vt:lpwstr>
  </property>
  <property fmtid="{D5CDD505-2E9C-101B-9397-08002B2CF9AE}" pid="3" name="_dlc_DocIdItemGuid">
    <vt:lpwstr>8c3a9639-9d7e-42c3-bad8-3bbe4b844a1d</vt:lpwstr>
  </property>
  <property fmtid="{D5CDD505-2E9C-101B-9397-08002B2CF9AE}" pid="4" name="RecordPoint_WorkflowType">
    <vt:lpwstr>ActiveSubmitStub</vt:lpwstr>
  </property>
  <property fmtid="{D5CDD505-2E9C-101B-9397-08002B2CF9AE}" pid="5" name="RecordPoint_ActiveItemSiteId">
    <vt:lpwstr>{090d7e5d-f1a1-4558-a757-f77e1ee54d98}</vt:lpwstr>
  </property>
  <property fmtid="{D5CDD505-2E9C-101B-9397-08002B2CF9AE}" pid="6" name="RecordPoint_ActiveItemListId">
    <vt:lpwstr>{ebb10907-da8f-4d7c-ba06-cff320da9892}</vt:lpwstr>
  </property>
  <property fmtid="{D5CDD505-2E9C-101B-9397-08002B2CF9AE}" pid="7" name="RecordPoint_ActiveItemUniqueId">
    <vt:lpwstr>{8c3a9639-9d7e-42c3-bad8-3bbe4b844a1d}</vt:lpwstr>
  </property>
  <property fmtid="{D5CDD505-2E9C-101B-9397-08002B2CF9AE}" pid="8" name="RecordPoint_ActiveItemWebId">
    <vt:lpwstr>{8b8e0037-6907-4867-8e76-94e68f2977a4}</vt:lpwstr>
  </property>
  <property fmtid="{D5CDD505-2E9C-101B-9397-08002B2CF9AE}" pid="9" name="RecordPoint_RecordNumberSubmitted">
    <vt:lpwstr>R0000606602</vt:lpwstr>
  </property>
  <property fmtid="{D5CDD505-2E9C-101B-9397-08002B2CF9AE}" pid="10" name="RecordPoint_SubmissionCompleted">
    <vt:lpwstr>2017-11-13T05:25:07.0345320+10:00</vt:lpwstr>
  </property>
  <property fmtid="{D5CDD505-2E9C-101B-9397-08002B2CF9AE}" pid="11" name="_MarkAsFinal">
    <vt:bool>true</vt:bool>
  </property>
</Properties>
</file>