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0" r:id="rId1"/>
    <p:sldMasterId id="2147483691" r:id="rId2"/>
  </p:sldMasterIdLst>
  <p:notesMasterIdLst>
    <p:notesMasterId r:id="rId16"/>
  </p:notesMasterIdLst>
  <p:handoutMasterIdLst>
    <p:handoutMasterId r:id="rId17"/>
  </p:handoutMasterIdLst>
  <p:sldIdLst>
    <p:sldId id="265" r:id="rId3"/>
    <p:sldId id="262" r:id="rId4"/>
    <p:sldId id="279" r:id="rId5"/>
    <p:sldId id="284" r:id="rId6"/>
    <p:sldId id="278" r:id="rId7"/>
    <p:sldId id="263" r:id="rId8"/>
    <p:sldId id="268" r:id="rId9"/>
    <p:sldId id="274" r:id="rId10"/>
    <p:sldId id="282" r:id="rId11"/>
    <p:sldId id="283" r:id="rId12"/>
    <p:sldId id="276" r:id="rId13"/>
    <p:sldId id="277" r:id="rId14"/>
    <p:sldId id="267" r:id="rId15"/>
  </p:sldIdLst>
  <p:sldSz cx="9145588" cy="514826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25B5B9-D86F-4262-9671-76C7499CA7EC}">
          <p14:sldIdLst>
            <p14:sldId id="265"/>
          </p14:sldIdLst>
        </p14:section>
        <p14:section name="QT1" id="{45D6B47D-5789-4AD6-8CF0-BFAEEBA0F6EF}">
          <p14:sldIdLst>
            <p14:sldId id="262"/>
            <p14:sldId id="279"/>
            <p14:sldId id="284"/>
            <p14:sldId id="278"/>
            <p14:sldId id="263"/>
            <p14:sldId id="268"/>
            <p14:sldId id="274"/>
            <p14:sldId id="282"/>
            <p14:sldId id="283"/>
            <p14:sldId id="276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3D5"/>
    <a:srgbClr val="0D65AF"/>
    <a:srgbClr val="64666B"/>
    <a:srgbClr val="9A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35" autoAdjust="0"/>
  </p:normalViewPr>
  <p:slideViewPr>
    <p:cSldViewPr>
      <p:cViewPr varScale="1">
        <p:scale>
          <a:sx n="154" d="100"/>
          <a:sy n="154" d="100"/>
        </p:scale>
        <p:origin x="240" y="100"/>
      </p:cViewPr>
      <p:guideLst>
        <p:guide orient="horz" pos="1622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62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easury.qld.gov.au\corporate\Business\IC-Business%20Intelligence\MAIC\Presentations\ALA%20Presentation%20Feb%202018\Frequency%20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easury.qld.gov.au\corporate\Business\IC-Business%20Intelligence\MAIC\Presentations\ALA%20Presentation%20Feb%202018\Frequency%20plo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easury.qld.gov.au\corporate\Business\IC-Business%20Intelligence\MAIC\Presentations\ALA%20Presentation%20Feb%202018\Frequency%20plot%20by%20severi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easury.qld.gov.au\corporate\Business\IC-Business%20Intelligence\MAIC\Presentations\ALA%20Presentation%20Feb%202018\Costs%20by%20HOD%20and%20severity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Claim</a:t>
            </a:r>
            <a:r>
              <a:rPr lang="en-US" baseline="0"/>
              <a:t> f</a:t>
            </a:r>
            <a:r>
              <a:rPr lang="en-US"/>
              <a:t>requency per 1000 vehicles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Sheet1!$D$3</c:f>
              <c:strCache>
                <c:ptCount val="1"/>
                <c:pt idx="0">
                  <c:v>Frequency per 1000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Sheet1!$A$4:$A$22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Sheet1!$D$4:$D$22</c:f>
              <c:numCache>
                <c:formatCode>#,##0.000</c:formatCode>
                <c:ptCount val="19"/>
                <c:pt idx="0">
                  <c:v>4.5337282131417993</c:v>
                </c:pt>
                <c:pt idx="1">
                  <c:v>4.1128741233757147</c:v>
                </c:pt>
                <c:pt idx="2">
                  <c:v>4.1610159847945081</c:v>
                </c:pt>
                <c:pt idx="3">
                  <c:v>3.5356737040932451</c:v>
                </c:pt>
                <c:pt idx="4">
                  <c:v>2.9063549571605405</c:v>
                </c:pt>
                <c:pt idx="5">
                  <c:v>2.3767586947373038</c:v>
                </c:pt>
                <c:pt idx="6">
                  <c:v>2.1132600533587107</c:v>
                </c:pt>
                <c:pt idx="7">
                  <c:v>1.8897248514335796</c:v>
                </c:pt>
                <c:pt idx="8">
                  <c:v>1.8057136060354786</c:v>
                </c:pt>
                <c:pt idx="9">
                  <c:v>1.8149544495928078</c:v>
                </c:pt>
                <c:pt idx="10">
                  <c:v>1.7908525420868424</c:v>
                </c:pt>
                <c:pt idx="11">
                  <c:v>1.6789148691033893</c:v>
                </c:pt>
                <c:pt idx="12">
                  <c:v>1.7519585257697747</c:v>
                </c:pt>
                <c:pt idx="13">
                  <c:v>1.7130970631081301</c:v>
                </c:pt>
                <c:pt idx="14">
                  <c:v>1.6195761119860346</c:v>
                </c:pt>
                <c:pt idx="15">
                  <c:v>1.5964540022921874</c:v>
                </c:pt>
                <c:pt idx="16">
                  <c:v>1.704250302898719</c:v>
                </c:pt>
                <c:pt idx="17">
                  <c:v>1.9029365051371498</c:v>
                </c:pt>
                <c:pt idx="18">
                  <c:v>1.9234400311684126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7C-4E80-840A-CF4DB14F9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079512"/>
        <c:axId val="383082792"/>
      </c:lineChart>
      <c:catAx>
        <c:axId val="38307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82792"/>
        <c:crosses val="autoZero"/>
        <c:auto val="1"/>
        <c:lblAlgn val="ctr"/>
        <c:lblOffset val="100"/>
        <c:noMultiLvlLbl val="0"/>
      </c:catAx>
      <c:valAx>
        <c:axId val="38308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7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Claim</a:t>
            </a:r>
            <a:r>
              <a:rPr lang="en-US" baseline="0"/>
              <a:t> f</a:t>
            </a:r>
            <a:r>
              <a:rPr lang="en-US"/>
              <a:t>requency per 1000 vehicles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Sheet1!$D$3</c:f>
              <c:strCache>
                <c:ptCount val="1"/>
                <c:pt idx="0">
                  <c:v>Frequency per 1000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Sheet1!$D$18:$D$22</c:f>
              <c:numCache>
                <c:formatCode>#,##0.000</c:formatCode>
                <c:ptCount val="5"/>
                <c:pt idx="0">
                  <c:v>1.6195761119860346</c:v>
                </c:pt>
                <c:pt idx="1">
                  <c:v>1.5964540022921874</c:v>
                </c:pt>
                <c:pt idx="2">
                  <c:v>1.704250302898719</c:v>
                </c:pt>
                <c:pt idx="3">
                  <c:v>1.9029365051371498</c:v>
                </c:pt>
                <c:pt idx="4">
                  <c:v>1.9234400311684126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DD-4764-A87C-5388C1349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079512"/>
        <c:axId val="383082792"/>
      </c:lineChart>
      <c:catAx>
        <c:axId val="38307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82792"/>
        <c:crosses val="autoZero"/>
        <c:auto val="1"/>
        <c:lblAlgn val="ctr"/>
        <c:lblOffset val="100"/>
        <c:noMultiLvlLbl val="0"/>
      </c:catAx>
      <c:valAx>
        <c:axId val="38308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7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'Dev4 by Sev'!$B$2</c:f>
              <c:strCache>
                <c:ptCount val="1"/>
                <c:pt idx="0">
                  <c:v>1N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'Dev4 by Sev'!$A$6:$A$10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'Dev4 by Sev'!$B$6:$B$10</c:f>
              <c:numCache>
                <c:formatCode>General</c:formatCode>
                <c:ptCount val="5"/>
                <c:pt idx="0">
                  <c:v>634</c:v>
                </c:pt>
                <c:pt idx="1">
                  <c:v>560</c:v>
                </c:pt>
                <c:pt idx="2">
                  <c:v>612</c:v>
                </c:pt>
                <c:pt idx="3">
                  <c:v>624</c:v>
                </c:pt>
                <c:pt idx="4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B-4912-8E58-20C7B1AE5FA1}"/>
            </c:ext>
          </c:extLst>
        </c:ser>
        <c:ser>
          <c:idx val="1"/>
          <c:order val="1"/>
          <c:tx>
            <c:strRef>
              <c:f>'Dev4 by Sev'!$C$2</c:f>
              <c:strCache>
                <c:ptCount val="1"/>
                <c:pt idx="0">
                  <c:v>1Y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'Dev4 by Sev'!$A$6:$A$10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'Dev4 by Sev'!$C$6:$C$10</c:f>
              <c:numCache>
                <c:formatCode>General</c:formatCode>
                <c:ptCount val="5"/>
                <c:pt idx="0">
                  <c:v>2388</c:v>
                </c:pt>
                <c:pt idx="1">
                  <c:v>2439</c:v>
                </c:pt>
                <c:pt idx="2">
                  <c:v>2787</c:v>
                </c:pt>
                <c:pt idx="3">
                  <c:v>3032</c:v>
                </c:pt>
                <c:pt idx="4">
                  <c:v>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B-4912-8E58-20C7B1AE5FA1}"/>
            </c:ext>
          </c:extLst>
        </c:ser>
        <c:ser>
          <c:idx val="2"/>
          <c:order val="2"/>
          <c:tx>
            <c:strRef>
              <c:f>'Dev4 by Sev'!$D$2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'Dev4 by Sev'!$A$6:$A$10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'Dev4 by Sev'!$D$6:$D$10</c:f>
              <c:numCache>
                <c:formatCode>General</c:formatCode>
                <c:ptCount val="5"/>
                <c:pt idx="0">
                  <c:v>539</c:v>
                </c:pt>
                <c:pt idx="1">
                  <c:v>551</c:v>
                </c:pt>
                <c:pt idx="2">
                  <c:v>608</c:v>
                </c:pt>
                <c:pt idx="3">
                  <c:v>618</c:v>
                </c:pt>
                <c:pt idx="4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B-4912-8E58-20C7B1AE5FA1}"/>
            </c:ext>
          </c:extLst>
        </c:ser>
        <c:ser>
          <c:idx val="3"/>
          <c:order val="3"/>
          <c:tx>
            <c:strRef>
              <c:f>'Dev4 by Sev'!$E$2</c:f>
              <c:strCache>
                <c:ptCount val="1"/>
                <c:pt idx="0">
                  <c:v>3+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'Dev4 by Sev'!$A$6:$A$10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'Dev4 by Sev'!$E$6:$E$10</c:f>
              <c:numCache>
                <c:formatCode>General</c:formatCode>
                <c:ptCount val="5"/>
                <c:pt idx="0">
                  <c:v>255</c:v>
                </c:pt>
                <c:pt idx="1">
                  <c:v>238</c:v>
                </c:pt>
                <c:pt idx="2">
                  <c:v>285</c:v>
                </c:pt>
                <c:pt idx="3">
                  <c:v>257</c:v>
                </c:pt>
                <c:pt idx="4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B-4912-8E58-20C7B1AE5FA1}"/>
            </c:ext>
          </c:extLst>
        </c:ser>
        <c:ser>
          <c:idx val="4"/>
          <c:order val="4"/>
          <c:tx>
            <c:strRef>
              <c:f>'Dev4 by Sev'!$F$2</c:f>
              <c:strCache>
                <c:ptCount val="1"/>
                <c:pt idx="0">
                  <c:v>9NA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'Dev4 by Sev'!$A$6:$A$10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'Dev4 by Sev'!$F$6:$F$10</c:f>
              <c:numCache>
                <c:formatCode>General</c:formatCode>
                <c:ptCount val="5"/>
                <c:pt idx="0">
                  <c:v>400</c:v>
                </c:pt>
                <c:pt idx="1">
                  <c:v>461</c:v>
                </c:pt>
                <c:pt idx="2">
                  <c:v>477</c:v>
                </c:pt>
                <c:pt idx="3">
                  <c:v>592</c:v>
                </c:pt>
                <c:pt idx="4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B-4912-8E58-20C7B1AE5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638982280"/>
        <c:axId val="638982608"/>
      </c:barChart>
      <c:catAx>
        <c:axId val="63898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982608"/>
        <c:crosses val="autoZero"/>
        <c:auto val="1"/>
        <c:lblAlgn val="ctr"/>
        <c:lblOffset val="100"/>
        <c:noMultiLvlLbl val="0"/>
      </c:catAx>
      <c:valAx>
        <c:axId val="63898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98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HOD of 1Y claims by finalised</a:t>
            </a:r>
            <a:r>
              <a:rPr lang="en-AU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year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General Damages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Summary!$B$2:$B$6</c:f>
              <c:numCache>
                <c:formatCode>General</c:formatCode>
                <c:ptCount val="5"/>
                <c:pt idx="0">
                  <c:v>40938749</c:v>
                </c:pt>
                <c:pt idx="1">
                  <c:v>38402464</c:v>
                </c:pt>
                <c:pt idx="2">
                  <c:v>44032110</c:v>
                </c:pt>
                <c:pt idx="3">
                  <c:v>45296222</c:v>
                </c:pt>
                <c:pt idx="4">
                  <c:v>43803710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B-4AFC-A630-1B2375886697}"/>
            </c:ext>
          </c:extLst>
        </c:ser>
        <c:ser>
          <c:idx val="1"/>
          <c:order val="1"/>
          <c:tx>
            <c:strRef>
              <c:f>Summary!$C$1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Summary!$C$2:$C$6</c:f>
              <c:numCache>
                <c:formatCode>General</c:formatCode>
                <c:ptCount val="5"/>
                <c:pt idx="0">
                  <c:v>12999753</c:v>
                </c:pt>
                <c:pt idx="1">
                  <c:v>13502032</c:v>
                </c:pt>
                <c:pt idx="2">
                  <c:v>17162894</c:v>
                </c:pt>
                <c:pt idx="3">
                  <c:v>15794444</c:v>
                </c:pt>
                <c:pt idx="4">
                  <c:v>13527947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B-4AFC-A630-1B2375886697}"/>
            </c:ext>
          </c:extLst>
        </c:ser>
        <c:ser>
          <c:idx val="2"/>
          <c:order val="2"/>
          <c:tx>
            <c:strRef>
              <c:f>Summary!$D$1</c:f>
              <c:strCache>
                <c:ptCount val="1"/>
                <c:pt idx="0">
                  <c:v>Legals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Summary!$D$2:$D$6</c:f>
              <c:numCache>
                <c:formatCode>General</c:formatCode>
                <c:ptCount val="5"/>
                <c:pt idx="0">
                  <c:v>67279838</c:v>
                </c:pt>
                <c:pt idx="1">
                  <c:v>61823017</c:v>
                </c:pt>
                <c:pt idx="2">
                  <c:v>63231520</c:v>
                </c:pt>
                <c:pt idx="3">
                  <c:v>63548416</c:v>
                </c:pt>
                <c:pt idx="4">
                  <c:v>56497773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B-4AFC-A630-1B2375886697}"/>
            </c:ext>
          </c:extLst>
        </c:ser>
        <c:ser>
          <c:idx val="3"/>
          <c:order val="3"/>
          <c:tx>
            <c:strRef>
              <c:f>Summary!$E$1</c:f>
              <c:strCache>
                <c:ptCount val="1"/>
                <c:pt idx="0">
                  <c:v>Recoveries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Summary!$A$2:$A$6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Summary!$E$2:$E$6</c:f>
              <c:numCache>
                <c:formatCode>General</c:formatCode>
                <c:ptCount val="5"/>
                <c:pt idx="0">
                  <c:v>-2154184</c:v>
                </c:pt>
                <c:pt idx="1">
                  <c:v>-1518596</c:v>
                </c:pt>
                <c:pt idx="2">
                  <c:v>-2644229</c:v>
                </c:pt>
                <c:pt idx="3">
                  <c:v>-2543148</c:v>
                </c:pt>
                <c:pt idx="4">
                  <c:v>-1011512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B-4AFC-A630-1B2375886697}"/>
            </c:ext>
          </c:extLst>
        </c:ser>
        <c:ser>
          <c:idx val="4"/>
          <c:order val="4"/>
          <c:tx>
            <c:strRef>
              <c:f>Summary!$F$1</c:f>
              <c:strCache>
                <c:ptCount val="1"/>
                <c:pt idx="0">
                  <c:v>Treatment &amp; Medicals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Summary!$A$2:$A$6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Summary!$F$2:$F$6</c:f>
              <c:numCache>
                <c:formatCode>General</c:formatCode>
                <c:ptCount val="5"/>
                <c:pt idx="0">
                  <c:v>31600607</c:v>
                </c:pt>
                <c:pt idx="1">
                  <c:v>28605483</c:v>
                </c:pt>
                <c:pt idx="2">
                  <c:v>32168244</c:v>
                </c:pt>
                <c:pt idx="3">
                  <c:v>34719274</c:v>
                </c:pt>
                <c:pt idx="4">
                  <c:v>32798692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B-4AFC-A630-1B2375886697}"/>
            </c:ext>
          </c:extLst>
        </c:ser>
        <c:ser>
          <c:idx val="5"/>
          <c:order val="5"/>
          <c:tx>
            <c:strRef>
              <c:f>Summary!$G$1</c:f>
              <c:strCache>
                <c:ptCount val="1"/>
                <c:pt idx="0">
                  <c:v>Economic Loss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Summary!$A$2:$A$6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Summary!$G$2:$G$6</c:f>
              <c:numCache>
                <c:formatCode>General</c:formatCode>
                <c:ptCount val="5"/>
                <c:pt idx="0">
                  <c:v>195669214</c:v>
                </c:pt>
                <c:pt idx="1">
                  <c:v>180234039</c:v>
                </c:pt>
                <c:pt idx="2">
                  <c:v>199112724</c:v>
                </c:pt>
                <c:pt idx="3">
                  <c:v>206183214</c:v>
                </c:pt>
                <c:pt idx="4">
                  <c:v>189437054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9B-4AFC-A630-1B2375886697}"/>
            </c:ext>
          </c:extLst>
        </c:ser>
        <c:ser>
          <c:idx val="6"/>
          <c:order val="6"/>
          <c:tx>
            <c:strRef>
              <c:f>Summary!$H$1</c:f>
              <c:strCache>
                <c:ptCount val="1"/>
                <c:pt idx="0">
                  <c:v>Care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Summary!$H$2:$H$6</c:f>
              <c:numCache>
                <c:formatCode>General</c:formatCode>
                <c:ptCount val="5"/>
                <c:pt idx="0">
                  <c:v>10764691</c:v>
                </c:pt>
                <c:pt idx="1">
                  <c:v>8218152</c:v>
                </c:pt>
                <c:pt idx="2">
                  <c:v>7761107</c:v>
                </c:pt>
                <c:pt idx="3">
                  <c:v>9166105</c:v>
                </c:pt>
                <c:pt idx="4">
                  <c:v>6127867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9B-4AFC-A630-1B2375886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12035880"/>
        <c:axId val="512038176"/>
      </c:barChart>
      <c:catAx>
        <c:axId val="51203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038176"/>
        <c:crosses val="autoZero"/>
        <c:auto val="1"/>
        <c:lblAlgn val="ctr"/>
        <c:lblOffset val="100"/>
        <c:noMultiLvlLbl val="0"/>
      </c:catAx>
      <c:valAx>
        <c:axId val="5120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0358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1C2631-E2B7-4B69-AB81-A4D96F025982}" type="datetimeFigureOut">
              <a:rPr lang="en-AU" smtClean="0"/>
              <a:t>11/09/2018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FBC379-6929-41A4-BDAE-3F2C64BFCD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23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2F21DB-B909-409D-800B-8C0A77FB5394}" type="datetimeFigureOut">
              <a:rPr lang="en-AU" smtClean="0"/>
              <a:t>11/09/2018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4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90FC6A-D0E6-4BC2-A87B-77FF9FDA58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7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file://localhost/Volumes/corporate/Business/Design-Services/Current%20Work/&#8226;Corporate%20Group/&#8226;MAIC/16-055%20CorpG%20MAIC%20-%20MAIC%20&amp;%20Nominal%20Defendant%20Branded%20Materials/WORK/PowerPoint/16-055%20CorpG%20MAIC%20-%20MAIC%20PPT%20Cover.jp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file://localhost/Volumes/corporate/Business/Design-Services/Current%20Work/&#8226;Corporate%20Group/&#8226;MAIC/16-055%20CorpG%20MAIC%20-%20MAIC%20&amp;%20Nominal%20Defendant%20Branded%20Materials/WORK/PowerPoint/16-055%20CorpG%20MAIC%20-%20MAIC%20PPT%20Cover.jpg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link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4000" cy="5148072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980506" y="701923"/>
            <a:ext cx="6931764" cy="685357"/>
          </a:xfrm>
        </p:spPr>
        <p:txBody>
          <a:bodyPr anchor="ctr" anchorCtr="0"/>
          <a:lstStyle>
            <a:lvl1pPr marL="0" indent="0">
              <a:buFontTx/>
              <a:buNone/>
              <a:defRPr sz="3100" b="1">
                <a:solidFill>
                  <a:srgbClr val="0D65AF"/>
                </a:solidFill>
              </a:defRPr>
            </a:lvl1pPr>
          </a:lstStyle>
          <a:p>
            <a:pPr lvl="0"/>
            <a:r>
              <a:rPr lang="en-US" dirty="0"/>
              <a:t>Click to edit –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506" y="1402680"/>
            <a:ext cx="3971925" cy="367340"/>
          </a:xfrm>
        </p:spPr>
        <p:txBody>
          <a:bodyPr/>
          <a:lstStyle>
            <a:lvl1pPr marL="0" indent="0">
              <a:buFontTx/>
              <a:buNone/>
              <a:defRPr sz="17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– Title subheading</a:t>
            </a:r>
            <a:endParaRPr lang="en-AU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980506" y="1984708"/>
            <a:ext cx="2760782" cy="323686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–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5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Headline + table</a:t>
            </a:r>
            <a:endParaRPr lang="en-AU" dirty="0"/>
          </a:p>
        </p:txBody>
      </p:sp>
      <p:sp>
        <p:nvSpPr>
          <p:cNvPr id="5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32000" y="871200"/>
            <a:ext cx="82692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074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2 text columns</a:t>
            </a:r>
            <a:endParaRPr lang="en-A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871200"/>
            <a:ext cx="3960000" cy="38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4400" y="871200"/>
            <a:ext cx="3960000" cy="38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02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+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17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2 text columns + subheadings</a:t>
            </a:r>
            <a:endParaRPr lang="en-AU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871200"/>
            <a:ext cx="3960000" cy="594000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700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 dirty="0"/>
              <a:t>Click to edit – subheading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94400" y="871200"/>
            <a:ext cx="3960000" cy="594000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700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 dirty="0"/>
              <a:t>Click to edit – subheading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0675" y="1465200"/>
            <a:ext cx="396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4400" y="1465200"/>
            <a:ext cx="396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0675" y="1465200"/>
            <a:ext cx="396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94400" y="1465200"/>
            <a:ext cx="396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1542361"/>
            <a:ext cx="3960000" cy="3170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– text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94400" y="1540800"/>
            <a:ext cx="3960000" cy="3171600"/>
          </a:xfrm>
        </p:spPr>
        <p:txBody>
          <a:bodyPr/>
          <a:lstStyle/>
          <a:p>
            <a:pPr lvl="0"/>
            <a:r>
              <a:rPr lang="en-US" dirty="0"/>
              <a:t>Click to edit – text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461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Text column + call out</a:t>
            </a:r>
            <a:endParaRPr lang="en-A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4400" y="871200"/>
            <a:ext cx="3960000" cy="3834000"/>
          </a:xfrm>
          <a:solidFill>
            <a:srgbClr val="E3E3E3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871200"/>
            <a:ext cx="3960000" cy="38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643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– Text column + picture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94400" y="871200"/>
            <a:ext cx="3960000" cy="383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icon to add picture – </a:t>
            </a:r>
            <a:br>
              <a:rPr lang="en-US" dirty="0"/>
            </a:b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10.65 cm h x 11 w. Position on the slide from top left corner, horizontal 13.04 cm, </a:t>
            </a:r>
            <a:b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2.42 cm.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0213" y="871200"/>
            <a:ext cx="3960000" cy="38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977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– Text column + chart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694400" y="871200"/>
            <a:ext cx="396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871200"/>
            <a:ext cx="3960000" cy="38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210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Text column + table</a:t>
            </a:r>
            <a:endParaRPr lang="en-AU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694400" y="871200"/>
            <a:ext cx="396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871200"/>
            <a:ext cx="3960000" cy="38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19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+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11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2 pictures + subheadings</a:t>
            </a:r>
            <a:endParaRPr lang="en-A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871200"/>
            <a:ext cx="3960000" cy="594000"/>
          </a:xfrm>
        </p:spPr>
        <p:txBody>
          <a:bodyPr/>
          <a:lstStyle>
            <a:lvl1pPr marL="0" indent="0">
              <a:buFontTx/>
              <a:buNone/>
              <a:defRPr sz="1700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4400" y="871200"/>
            <a:ext cx="3960000" cy="594000"/>
          </a:xfrm>
        </p:spPr>
        <p:txBody>
          <a:bodyPr/>
          <a:lstStyle>
            <a:lvl1pPr marL="0" indent="0">
              <a:buFontTx/>
              <a:buNone/>
              <a:defRPr sz="1700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32000" y="1540800"/>
            <a:ext cx="3960000" cy="3171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icon to add picture – </a:t>
            </a:r>
            <a:br>
              <a:rPr lang="en-US" dirty="0"/>
            </a:br>
            <a:r>
              <a:rPr lang="en-US" dirty="0"/>
              <a:t>size 8.81 cm h x 11 cm w. 1st position on the slide from top left corner, horizontal 1.2 cm, </a:t>
            </a:r>
            <a:br>
              <a:rPr lang="en-US" dirty="0"/>
            </a:br>
            <a:r>
              <a:rPr lang="en-US" dirty="0"/>
              <a:t>vertical 4.28 cm.</a:t>
            </a:r>
            <a:endParaRPr lang="en-AU" dirty="0"/>
          </a:p>
          <a:p>
            <a:endParaRPr lang="en-AU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94400" y="1540800"/>
            <a:ext cx="3960000" cy="3171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icon to add picture – </a:t>
            </a:r>
            <a:br>
              <a:rPr lang="en-US" dirty="0"/>
            </a:br>
            <a:r>
              <a:rPr lang="en-US" dirty="0"/>
              <a:t>size 8.81 cm h x 11 cm w. 2nd position on the slide from top left corner, horizontal 13.04 cm, </a:t>
            </a:r>
            <a:br>
              <a:rPr lang="en-US" dirty="0"/>
            </a:br>
            <a:r>
              <a:rPr lang="en-US" dirty="0"/>
              <a:t>vertical 4.28 cm</a:t>
            </a:r>
            <a:r>
              <a:rPr lang="en-A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13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2 charts</a:t>
            </a:r>
            <a:endParaRPr lang="en-AU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32000" y="871200"/>
            <a:ext cx="396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694400" y="871200"/>
            <a:ext cx="396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1809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3 charts</a:t>
            </a:r>
            <a:endParaRPr lang="en-AU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32000" y="871200"/>
            <a:ext cx="252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315600" y="871200"/>
            <a:ext cx="252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6195600" y="871200"/>
            <a:ext cx="252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50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4000" cy="5148072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1980506" y="1277987"/>
            <a:ext cx="6996295" cy="698352"/>
          </a:xfrm>
        </p:spPr>
        <p:txBody>
          <a:bodyPr/>
          <a:lstStyle>
            <a:lvl1pPr>
              <a:defRPr>
                <a:solidFill>
                  <a:srgbClr val="0D65AF"/>
                </a:solidFill>
              </a:defRPr>
            </a:lvl1pPr>
          </a:lstStyle>
          <a:p>
            <a:r>
              <a:rPr lang="en-US" altLang="en-US" dirty="0"/>
              <a:t>Click to edit – Divider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384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" y="2070075"/>
            <a:ext cx="9144000" cy="720080"/>
          </a:xfrm>
        </p:spPr>
        <p:txBody>
          <a:bodyPr anchor="ctr" anchorCtr="0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93111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" y="2070075"/>
            <a:ext cx="9144000" cy="720080"/>
          </a:xfrm>
        </p:spPr>
        <p:txBody>
          <a:bodyPr anchor="ctr" anchorCtr="0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7310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842552"/>
            <a:ext cx="6859191" cy="1792358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2704030"/>
            <a:ext cx="6859191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141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2518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283491"/>
            <a:ext cx="7888070" cy="2141534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3445285"/>
            <a:ext cx="788807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3859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370486"/>
            <a:ext cx="3886875" cy="326652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370486"/>
            <a:ext cx="3886875" cy="326652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1529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274098"/>
            <a:ext cx="7888070" cy="99509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262040"/>
            <a:ext cx="3869012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1880546"/>
            <a:ext cx="3869012" cy="2766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262040"/>
            <a:ext cx="3888066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1880546"/>
            <a:ext cx="3888066" cy="2766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07938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5876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0877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218"/>
            <a:ext cx="2949690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741255"/>
            <a:ext cx="4629954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4479"/>
            <a:ext cx="2949690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132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>
                <a:solidFill>
                  <a:srgbClr val="64666B"/>
                </a:solidFill>
              </a:defRPr>
            </a:lvl1pPr>
          </a:lstStyle>
          <a:p>
            <a:r>
              <a:rPr lang="en-US" dirty="0"/>
              <a:t>Agenda</a:t>
            </a:r>
            <a:endParaRPr lang="en-A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871200"/>
            <a:ext cx="8269200" cy="3834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317875" algn="l"/>
              </a:tabLst>
              <a:defRPr sz="1400"/>
            </a:lvl1pPr>
          </a:lstStyle>
          <a:p>
            <a:pPr lvl="0"/>
            <a:r>
              <a:rPr lang="en-US" dirty="0"/>
              <a:t>Heading	Date and time if needed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2336043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218"/>
            <a:ext cx="2949690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741255"/>
            <a:ext cx="4629954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4479"/>
            <a:ext cx="2949690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3484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725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274097"/>
            <a:ext cx="1972017" cy="436291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274097"/>
            <a:ext cx="5801732" cy="436291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7801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link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4000" cy="5148072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980506" y="701923"/>
            <a:ext cx="6931764" cy="685357"/>
          </a:xfrm>
        </p:spPr>
        <p:txBody>
          <a:bodyPr anchor="ctr" anchorCtr="0"/>
          <a:lstStyle>
            <a:lvl1pPr marL="0" indent="0">
              <a:buFontTx/>
              <a:buNone/>
              <a:defRPr sz="3100" b="1">
                <a:solidFill>
                  <a:srgbClr val="0D65AF"/>
                </a:solidFill>
              </a:defRPr>
            </a:lvl1pPr>
          </a:lstStyle>
          <a:p>
            <a:pPr lvl="0"/>
            <a:r>
              <a:rPr lang="en-US" dirty="0"/>
              <a:t>Click to edit –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506" y="1402680"/>
            <a:ext cx="3971925" cy="367340"/>
          </a:xfrm>
        </p:spPr>
        <p:txBody>
          <a:bodyPr/>
          <a:lstStyle>
            <a:lvl1pPr marL="0" indent="0">
              <a:buFontTx/>
              <a:buNone/>
              <a:defRPr sz="17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– Title subheading</a:t>
            </a:r>
            <a:endParaRPr lang="en-AU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980506" y="1984708"/>
            <a:ext cx="2760782" cy="323686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–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794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Headline + picture</a:t>
            </a:r>
            <a:endParaRPr lang="en-AU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30213" y="871200"/>
            <a:ext cx="82692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 – size 10.65 cm h x 22.97 w. Position on the slide from top left corner, horizontal 1.2 cm, vertical 2.42 cm.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559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Headline + table</a:t>
            </a:r>
            <a:endParaRPr lang="en-AU" dirty="0"/>
          </a:p>
        </p:txBody>
      </p:sp>
      <p:sp>
        <p:nvSpPr>
          <p:cNvPr id="5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32000" y="871200"/>
            <a:ext cx="82692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9718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" y="2070075"/>
            <a:ext cx="9144000" cy="720080"/>
          </a:xfrm>
        </p:spPr>
        <p:txBody>
          <a:bodyPr anchor="ctr" anchorCtr="0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704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>
                <a:solidFill>
                  <a:srgbClr val="64666B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Standard page</a:t>
            </a:r>
            <a:endParaRPr lang="en-A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871200"/>
            <a:ext cx="8269200" cy="3834000"/>
          </a:xfrm>
        </p:spPr>
        <p:txBody>
          <a:bodyPr/>
          <a:lstStyle>
            <a:lvl1pPr>
              <a:defRPr sz="1400"/>
            </a:lvl1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alt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4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– Heading only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30681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page with head + 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</a:t>
            </a:r>
            <a:r>
              <a:rPr lang="en-AU" dirty="0"/>
              <a:t>Standard page with head + tail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134" y="871200"/>
            <a:ext cx="8269200" cy="3238092"/>
          </a:xfrm>
        </p:spPr>
        <p:txBody>
          <a:bodyPr/>
          <a:lstStyle>
            <a:lvl1pPr marL="265113" indent="-265113">
              <a:defRPr/>
            </a:lvl1pPr>
          </a:lstStyle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134" y="4164013"/>
            <a:ext cx="8269200" cy="539750"/>
          </a:xfrm>
        </p:spPr>
        <p:txBody>
          <a:bodyPr anchor="ctr" anchorCtr="0"/>
          <a:lstStyle>
            <a:lvl1pPr marL="0" indent="0">
              <a:buFontTx/>
              <a:buNone/>
              <a:defRPr b="1" baseline="0">
                <a:solidFill>
                  <a:srgbClr val="4A4F55"/>
                </a:solidFill>
              </a:defRPr>
            </a:lvl1pPr>
          </a:lstStyle>
          <a:p>
            <a:pPr lvl="0"/>
            <a:r>
              <a:rPr lang="en-US" dirty="0"/>
              <a:t>Click to edit – Tail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279708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+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Page + charts</a:t>
            </a:r>
            <a:endParaRPr lang="en-AU" dirty="0"/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32000" y="871200"/>
            <a:ext cx="396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93737" y="871200"/>
            <a:ext cx="39600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17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Headline + picture</a:t>
            </a:r>
            <a:endParaRPr lang="en-AU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30213" y="871200"/>
            <a:ext cx="8269200" cy="383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 – size 10.65 cm h x 22.97 w. Position on the slide from top left corner, horizontal 1.2 cm, vertical 2.42 cm.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0" y="4086298"/>
            <a:ext cx="9144000" cy="1061773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75" y="4790165"/>
            <a:ext cx="5069465" cy="2730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75" y="4944"/>
            <a:ext cx="7213831" cy="515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altLang="en-US" dirty="0"/>
              <a:t>–</a:t>
            </a:r>
            <a:r>
              <a:rPr lang="en-US" dirty="0"/>
              <a:t> Headline + chart</a:t>
            </a:r>
            <a:endParaRPr lang="en-AU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30213" y="871200"/>
            <a:ext cx="8269200" cy="38338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139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431875" y="4944"/>
            <a:ext cx="7213831" cy="5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– Slide title</a:t>
            </a:r>
            <a:endParaRPr lang="en-AU" alt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75" y="871870"/>
            <a:ext cx="8269136" cy="38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8205641" y="4798453"/>
            <a:ext cx="620821" cy="27409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5103C0-E1FC-4905-9D53-2B46402AA41B}" type="slidenum">
              <a:rPr lang="en-AU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46426" y="4790165"/>
            <a:ext cx="506946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9A9D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AU" dirty="0"/>
              <a:t>September 2015 | PowerPoint user guide | 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05641" y="4798453"/>
            <a:ext cx="620821" cy="27409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5103C0-E1FC-4905-9D53-2B46402AA41B}" type="slidenum">
              <a:rPr lang="en-AU" smtClean="0">
                <a:solidFill>
                  <a:srgbClr val="9A9D9D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dirty="0">
              <a:solidFill>
                <a:srgbClr val="9A9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90" r:id="rId17"/>
    <p:sldLayoutId id="2147483688" r:id="rId18"/>
    <p:sldLayoutId id="2147483689" r:id="rId19"/>
    <p:sldLayoutId id="2147483668" r:id="rId20"/>
    <p:sldLayoutId id="2147483669" r:id="rId21"/>
  </p:sldLayoutIdLst>
  <p:hf sldNum="0" hdr="0" dt="0"/>
  <p:txStyles>
    <p:titleStyle>
      <a:lvl1pPr algn="l" defTabSz="914400" rtl="0" eaLnBrk="1" latinLnBrk="0" hangingPunct="1">
        <a:spcBef>
          <a:spcPts val="600"/>
        </a:spcBef>
        <a:spcAft>
          <a:spcPts val="600"/>
        </a:spcAft>
        <a:buNone/>
        <a:defRPr sz="2400" b="1" kern="1200" baseline="0">
          <a:solidFill>
            <a:srgbClr val="64666B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5113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7940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40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274098"/>
            <a:ext cx="788807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70486"/>
            <a:ext cx="788807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4771678"/>
            <a:ext cx="2057757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BA74-1419-214F-8824-27AABB5D8ED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4771678"/>
            <a:ext cx="308663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AU"/>
              <a:t>September 2015 | PowerPoint user guide |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4771678"/>
            <a:ext cx="2057757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05641" y="4798453"/>
            <a:ext cx="620821" cy="27409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5103C0-E1FC-4905-9D53-2B46402AA41B}" type="slidenum">
              <a:rPr lang="en-AU" smtClean="0">
                <a:solidFill>
                  <a:srgbClr val="9A9D9D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dirty="0">
              <a:solidFill>
                <a:srgbClr val="9A9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8" r:id="rId13"/>
    <p:sldLayoutId id="2147483709" r:id="rId14"/>
    <p:sldLayoutId id="2147483710" r:id="rId15"/>
  </p:sldLayoutIdLst>
  <p:hf sldNum="0" hd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80506" y="413891"/>
            <a:ext cx="6931764" cy="1071685"/>
          </a:xfrm>
        </p:spPr>
        <p:txBody>
          <a:bodyPr/>
          <a:lstStyle/>
          <a:p>
            <a:r>
              <a:rPr lang="en-AU" dirty="0"/>
              <a:t>Queensland CTP Scheme:</a:t>
            </a:r>
          </a:p>
          <a:p>
            <a:r>
              <a:rPr lang="en-AU" dirty="0"/>
              <a:t>Claim frequency on the rise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0506" y="1782043"/>
            <a:ext cx="3971925" cy="64807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Kylie Horton General Manager</a:t>
            </a:r>
          </a:p>
          <a:p>
            <a:r>
              <a:rPr lang="en-AU" b="0" dirty="0"/>
              <a:t>Motor Accident Insurance Commission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80506" y="2358107"/>
            <a:ext cx="2760782" cy="432048"/>
          </a:xfrm>
        </p:spPr>
        <p:txBody>
          <a:bodyPr/>
          <a:lstStyle/>
          <a:p>
            <a:r>
              <a:rPr lang="en-AU" dirty="0"/>
              <a:t>9 March 2018</a:t>
            </a:r>
          </a:p>
        </p:txBody>
      </p:sp>
    </p:spTree>
    <p:extLst>
      <p:ext uri="{BB962C8B-B14F-4D97-AF65-F5344CB8AC3E}">
        <p14:creationId xmlns:p14="http://schemas.microsoft.com/office/powerpoint/2010/main" val="320136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330" y="125859"/>
            <a:ext cx="8317383" cy="515756"/>
          </a:xfrm>
        </p:spPr>
        <p:txBody>
          <a:bodyPr>
            <a:normAutofit fontScale="90000"/>
          </a:bodyPr>
          <a:lstStyle/>
          <a:p>
            <a:r>
              <a:rPr lang="en-AU" sz="3100" dirty="0">
                <a:solidFill>
                  <a:srgbClr val="64666B"/>
                </a:solidFill>
              </a:rPr>
              <a:t>‘Marketing services’…order your clients by 5.00pm….</a:t>
            </a:r>
            <a:endParaRPr lang="en-AU" sz="3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14062"/>
              </p:ext>
            </p:extLst>
          </p:nvPr>
        </p:nvGraphicFramePr>
        <p:xfrm>
          <a:off x="540346" y="641615"/>
          <a:ext cx="6480720" cy="397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9626609" imgH="6149141" progId="Word.Document.12">
                  <p:embed/>
                </p:oleObj>
              </mc:Choice>
              <mc:Fallback>
                <p:oleObj name="Document" r:id="rId3" imgW="9626609" imgH="6149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346" y="641615"/>
                        <a:ext cx="6480720" cy="397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2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213831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Scheme experience – Fraud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346" y="91794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</a:rPr>
              <a:t>The ‘NSW disease’ is coming to Queensland!!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</a:rPr>
              <a:t>Insurers concerned NSW CTP reforms will drive bad behaviour North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</a:rPr>
              <a:t>MAIC engaged consultants to undertake data and claims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</a:rPr>
              <a:t>No evidence of systematic fraud but some cases warranted further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</a:rPr>
              <a:t>Fraud training for CTP claims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</a:rPr>
              <a:t>MAIC joining Inter Agency Fraud Forum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</a:rPr>
              <a:t>National forum of scheme managers, Government Agencies, Police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42" y="595850"/>
            <a:ext cx="3888432" cy="2815088"/>
          </a:xfrm>
          <a:prstGeom prst="rect">
            <a:avLst/>
          </a:prstGeom>
          <a:scene3d>
            <a:camera prst="perspectiveContrastingLeftFacing">
              <a:rot lat="547295" lon="1726325" rev="21231642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8654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213831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Stepping things up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270" y="989955"/>
            <a:ext cx="7595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MAIC message to insurers – </a:t>
            </a:r>
          </a:p>
          <a:p>
            <a:endParaRPr lang="en-AU" dirty="0"/>
          </a:p>
          <a:p>
            <a:pPr algn="ctr"/>
            <a:r>
              <a:rPr lang="en-AU" b="1" dirty="0"/>
              <a:t>‘Manage genuine claims appropriately. Manage unmeritorious claims firmly’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spcBef>
                <a:spcPts val="600"/>
              </a:spcBef>
            </a:pPr>
            <a:r>
              <a:rPr lang="en-AU" dirty="0"/>
              <a:t>MAIC increasing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Greater analysis and monitoring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Alerting insurers to adverse issues or trends at a scheme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Increased scheme transparency, data sharing,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Removing unmeritorious claims will strengthen scheme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Collaboration with QLS, ALA and Insurers is an important element to preserving scheme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064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56570" y="1494011"/>
            <a:ext cx="4978576" cy="223224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552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597303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Claim frequency</a:t>
            </a:r>
            <a:endParaRPr lang="en-AU" sz="1600" dirty="0">
              <a:solidFill>
                <a:srgbClr val="64666B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3EA58F-65F6-41D4-B73C-850383072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853737"/>
              </p:ext>
            </p:extLst>
          </p:nvPr>
        </p:nvGraphicFramePr>
        <p:xfrm>
          <a:off x="209859" y="1205977"/>
          <a:ext cx="4608512" cy="266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5EAF80-AB59-42C3-A51F-E858A6728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480095"/>
              </p:ext>
            </p:extLst>
          </p:nvPr>
        </p:nvGraphicFramePr>
        <p:xfrm>
          <a:off x="5652914" y="1296856"/>
          <a:ext cx="3200401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3600923" y="2345005"/>
            <a:ext cx="1061864" cy="100811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Right 6"/>
          <p:cNvSpPr/>
          <p:nvPr/>
        </p:nvSpPr>
        <p:spPr>
          <a:xfrm>
            <a:off x="4818371" y="2345005"/>
            <a:ext cx="864096" cy="373142"/>
          </a:xfrm>
          <a:prstGeom prst="rightArrow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8338" y="84958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Frequency has unexpectedly increased over past three years after steady reduction</a:t>
            </a:r>
          </a:p>
        </p:txBody>
      </p:sp>
    </p:spTree>
    <p:extLst>
      <p:ext uri="{BB962C8B-B14F-4D97-AF65-F5344CB8AC3E}">
        <p14:creationId xmlns:p14="http://schemas.microsoft.com/office/powerpoint/2010/main" val="34556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597303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Claim profile</a:t>
            </a:r>
            <a:r>
              <a:rPr lang="en-AU" sz="1600" dirty="0">
                <a:solidFill>
                  <a:srgbClr val="64666B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362" y="1205979"/>
            <a:ext cx="32256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/>
              <a:t>Claims by injury severity (1yr development)</a:t>
            </a:r>
          </a:p>
          <a:p>
            <a:pPr algn="ctr"/>
            <a:endParaRPr lang="en-AU" sz="10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3A75DA-D93C-4415-841C-1B8E549586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99692"/>
              </p:ext>
            </p:extLst>
          </p:nvPr>
        </p:nvGraphicFramePr>
        <p:xfrm>
          <a:off x="612354" y="1506294"/>
          <a:ext cx="6984776" cy="286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1875" y="773931"/>
            <a:ext cx="810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Increasing frequency of represented minor injury claims (1Y)</a:t>
            </a:r>
          </a:p>
        </p:txBody>
      </p:sp>
    </p:spTree>
    <p:extLst>
      <p:ext uri="{BB962C8B-B14F-4D97-AF65-F5344CB8AC3E}">
        <p14:creationId xmlns:p14="http://schemas.microsoft.com/office/powerpoint/2010/main" val="167345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597303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Claim profile</a:t>
            </a:r>
            <a:r>
              <a:rPr lang="en-AU" sz="1600" dirty="0">
                <a:solidFill>
                  <a:srgbClr val="64666B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54" y="1510837"/>
            <a:ext cx="6840760" cy="2935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306" y="1205979"/>
            <a:ext cx="7546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/>
              <a:t>Claims by crash region (1yr development)</a:t>
            </a:r>
            <a:endParaRPr lang="en-AU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1875" y="773931"/>
            <a:ext cx="810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Increasing frequency in South East Queensland </a:t>
            </a:r>
          </a:p>
        </p:txBody>
      </p:sp>
    </p:spTree>
    <p:extLst>
      <p:ext uri="{BB962C8B-B14F-4D97-AF65-F5344CB8AC3E}">
        <p14:creationId xmlns:p14="http://schemas.microsoft.com/office/powerpoint/2010/main" val="175805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597303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Crash Causation</a:t>
            </a:r>
            <a:endParaRPr lang="en-AU" sz="1600" dirty="0">
              <a:solidFill>
                <a:srgbClr val="64666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2" y="1353543"/>
            <a:ext cx="5472608" cy="3020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22" y="1350891"/>
            <a:ext cx="2232248" cy="1231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874" y="989955"/>
            <a:ext cx="5725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Rising trend in ‘same direction’ nose to tail crashes (and anecdotally at lower speeds)</a:t>
            </a:r>
          </a:p>
        </p:txBody>
      </p:sp>
    </p:spTree>
    <p:extLst>
      <p:ext uri="{BB962C8B-B14F-4D97-AF65-F5344CB8AC3E}">
        <p14:creationId xmlns:p14="http://schemas.microsoft.com/office/powerpoint/2010/main" val="38103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213831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Average claim size</a:t>
            </a:r>
            <a:endParaRPr lang="en-AU" sz="1800" dirty="0">
              <a:solidFill>
                <a:srgbClr val="64666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1" y="1297732"/>
            <a:ext cx="3744416" cy="2757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06" y="96680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Overall average claim size – All severities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6ED505-22E2-45AE-9C07-AFA729BFE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755680"/>
              </p:ext>
            </p:extLst>
          </p:nvPr>
        </p:nvGraphicFramePr>
        <p:xfrm>
          <a:off x="4269690" y="917947"/>
          <a:ext cx="46235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20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75" y="270479"/>
            <a:ext cx="7213831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MAIC monitoring recent trends</a:t>
            </a:r>
            <a:endParaRPr lang="en-AU" sz="1600" dirty="0">
              <a:solidFill>
                <a:srgbClr val="64666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6" y="1264718"/>
            <a:ext cx="3965760" cy="2947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834" y="1277987"/>
            <a:ext cx="3934046" cy="2934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330" y="78623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Changing landscape and rapid rise of several law firms </a:t>
            </a:r>
          </a:p>
        </p:txBody>
      </p:sp>
    </p:spTree>
    <p:extLst>
      <p:ext uri="{BB962C8B-B14F-4D97-AF65-F5344CB8AC3E}">
        <p14:creationId xmlns:p14="http://schemas.microsoft.com/office/powerpoint/2010/main" val="44181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7213831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Scheme issues – Claim Farming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970" y="845939"/>
            <a:ext cx="745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Actions taken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Richard Douglas QC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Working with DJAG on reform options – in conjunction with QLS and 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Public complaints to MAIC and to ACCC re claim farmer harassment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MAIC website and media activity to raise consumer awareness….’just hang up’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r>
              <a:rPr lang="en-AU" sz="1600" dirty="0"/>
              <a:t>MAIC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Members of the public are being misled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Anecdotal evidence of people being scripted/led by claim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The claimant faces a fraud prosecution if they make false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r>
              <a:rPr lang="en-AU" sz="1600" dirty="0"/>
              <a:t>Morphing to ‘marketing services’…</a:t>
            </a:r>
          </a:p>
        </p:txBody>
      </p:sp>
    </p:spTree>
    <p:extLst>
      <p:ext uri="{BB962C8B-B14F-4D97-AF65-F5344CB8AC3E}">
        <p14:creationId xmlns:p14="http://schemas.microsoft.com/office/powerpoint/2010/main" val="259165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5" y="258175"/>
            <a:ext cx="8101359" cy="515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dirty="0">
                <a:solidFill>
                  <a:srgbClr val="64666B"/>
                </a:solidFill>
              </a:rPr>
              <a:t>Scheme issues – Claim Farming/Marketing services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382225"/>
              </p:ext>
            </p:extLst>
          </p:nvPr>
        </p:nvGraphicFramePr>
        <p:xfrm>
          <a:off x="449061" y="2070075"/>
          <a:ext cx="59070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5907694" imgH="1870298" progId="Word.Document.12">
                  <p:embed/>
                </p:oleObj>
              </mc:Choice>
              <mc:Fallback>
                <p:oleObj name="Document" r:id="rId3" imgW="5907694" imgH="1870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061" y="2070075"/>
                        <a:ext cx="5907087" cy="187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0346" y="134999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Upping the ante….one ‘marketing service’ has shared their referral rates</a:t>
            </a:r>
          </a:p>
        </p:txBody>
      </p:sp>
    </p:spTree>
    <p:extLst>
      <p:ext uri="{BB962C8B-B14F-4D97-AF65-F5344CB8AC3E}">
        <p14:creationId xmlns:p14="http://schemas.microsoft.com/office/powerpoint/2010/main" val="1983523556"/>
      </p:ext>
    </p:extLst>
  </p:cSld>
  <p:clrMapOvr>
    <a:masterClrMapping/>
  </p:clrMapOvr>
</p:sld>
</file>

<file path=ppt/theme/theme1.xml><?xml version="1.0" encoding="utf-8"?>
<a:theme xmlns:a="http://schemas.openxmlformats.org/drawingml/2006/main" name="QT Template 2015">
  <a:themeElements>
    <a:clrScheme name="QT - Grey Mono">
      <a:dk1>
        <a:sysClr val="windowText" lastClr="000000"/>
      </a:dk1>
      <a:lt1>
        <a:sysClr val="window" lastClr="FFFFFF"/>
      </a:lt1>
      <a:dk2>
        <a:srgbClr val="4A4F55"/>
      </a:dk2>
      <a:lt2>
        <a:srgbClr val="9A9D9D"/>
      </a:lt2>
      <a:accent1>
        <a:srgbClr val="4A4F55"/>
      </a:accent1>
      <a:accent2>
        <a:srgbClr val="9A9D9D"/>
      </a:accent2>
      <a:accent3>
        <a:srgbClr val="64666B"/>
      </a:accent3>
      <a:accent4>
        <a:srgbClr val="C6C6C8"/>
      </a:accent4>
      <a:accent5>
        <a:srgbClr val="7D7F82"/>
      </a:accent5>
      <a:accent6>
        <a:srgbClr val="E3E3E3"/>
      </a:accent6>
      <a:hlink>
        <a:srgbClr val="64666B"/>
      </a:hlink>
      <a:folHlink>
        <a:srgbClr val="64666B"/>
      </a:folHlink>
    </a:clrScheme>
    <a:fontScheme name="Q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MAIC Colour</Template>
  <TotalTime>805</TotalTime>
  <Words>382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QT Template 2015</vt:lpstr>
      <vt:lpstr>Office Theme</vt:lpstr>
      <vt:lpstr>Document</vt:lpstr>
      <vt:lpstr>PowerPoint Presentation</vt:lpstr>
      <vt:lpstr>Claim frequency</vt:lpstr>
      <vt:lpstr>Claim profile </vt:lpstr>
      <vt:lpstr>Claim profile </vt:lpstr>
      <vt:lpstr>Crash Causation</vt:lpstr>
      <vt:lpstr>Average claim size</vt:lpstr>
      <vt:lpstr>MAIC monitoring recent trends</vt:lpstr>
      <vt:lpstr>Scheme issues – Claim Farming</vt:lpstr>
      <vt:lpstr>Scheme issues – Claim Farming/Marketing services</vt:lpstr>
      <vt:lpstr>‘Marketing services’…order your clients by 5.00pm….</vt:lpstr>
      <vt:lpstr>Scheme experience – Fraud </vt:lpstr>
      <vt:lpstr>Stepping things up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Forgan</dc:creator>
  <cp:lastModifiedBy>Kylie Horton</cp:lastModifiedBy>
  <cp:revision>65</cp:revision>
  <dcterms:created xsi:type="dcterms:W3CDTF">2018-01-31T05:05:42Z</dcterms:created>
  <dcterms:modified xsi:type="dcterms:W3CDTF">2018-09-10T21:31:28Z</dcterms:modified>
</cp:coreProperties>
</file>